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2" r:id="rId3"/>
    <p:sldId id="324" r:id="rId4"/>
    <p:sldId id="323" r:id="rId5"/>
    <p:sldId id="327" r:id="rId6"/>
    <p:sldId id="329" r:id="rId7"/>
    <p:sldId id="328" r:id="rId8"/>
    <p:sldId id="326" r:id="rId9"/>
    <p:sldId id="299" r:id="rId10"/>
    <p:sldId id="313" r:id="rId11"/>
    <p:sldId id="318" r:id="rId12"/>
    <p:sldId id="300" r:id="rId13"/>
    <p:sldId id="314" r:id="rId14"/>
    <p:sldId id="319" r:id="rId15"/>
    <p:sldId id="301" r:id="rId16"/>
    <p:sldId id="302" r:id="rId17"/>
    <p:sldId id="316" r:id="rId18"/>
    <p:sldId id="321" r:id="rId19"/>
    <p:sldId id="330" r:id="rId20"/>
    <p:sldId id="308" r:id="rId21"/>
    <p:sldId id="303" r:id="rId22"/>
    <p:sldId id="320" r:id="rId23"/>
    <p:sldId id="304" r:id="rId24"/>
    <p:sldId id="305" r:id="rId25"/>
    <p:sldId id="317" r:id="rId26"/>
    <p:sldId id="306" r:id="rId27"/>
    <p:sldId id="315" r:id="rId28"/>
    <p:sldId id="307" r:id="rId29"/>
    <p:sldId id="322" r:id="rId30"/>
    <p:sldId id="309" r:id="rId31"/>
    <p:sldId id="310" r:id="rId32"/>
    <p:sldId id="312" r:id="rId33"/>
    <p:sldId id="311" r:id="rId34"/>
    <p:sldId id="283" r:id="rId35"/>
    <p:sldId id="284" r:id="rId36"/>
    <p:sldId id="274" r:id="rId37"/>
    <p:sldId id="266" r:id="rId38"/>
    <p:sldId id="267" r:id="rId39"/>
    <p:sldId id="268" r:id="rId40"/>
    <p:sldId id="269" r:id="rId41"/>
    <p:sldId id="270" r:id="rId42"/>
    <p:sldId id="272" r:id="rId43"/>
    <p:sldId id="273" r:id="rId44"/>
    <p:sldId id="275" r:id="rId45"/>
    <p:sldId id="276" r:id="rId46"/>
    <p:sldId id="277" r:id="rId47"/>
    <p:sldId id="278" r:id="rId48"/>
    <p:sldId id="279" r:id="rId49"/>
    <p:sldId id="280" r:id="rId50"/>
    <p:sldId id="281" r:id="rId51"/>
    <p:sldId id="286" r:id="rId52"/>
    <p:sldId id="287" r:id="rId53"/>
    <p:sldId id="288" r:id="rId54"/>
    <p:sldId id="289" r:id="rId55"/>
    <p:sldId id="290" r:id="rId56"/>
    <p:sldId id="291" r:id="rId57"/>
    <p:sldId id="292" r:id="rId58"/>
    <p:sldId id="293" r:id="rId59"/>
    <p:sldId id="294" r:id="rId60"/>
    <p:sldId id="295" r:id="rId61"/>
    <p:sldId id="296" r:id="rId62"/>
    <p:sldId id="297" r:id="rId63"/>
    <p:sldId id="298" r:id="rId64"/>
    <p:sldId id="285" r:id="rId6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5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DFEF-CF43-42DF-A773-8D45C4AAE71B}" type="datetimeFigureOut">
              <a:rPr lang="th-TH" smtClean="0"/>
              <a:pPr/>
              <a:t>08/08/59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8190-E9D2-4EFD-8E41-9A3825DFDB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22720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DFEF-CF43-42DF-A773-8D45C4AAE71B}" type="datetimeFigureOut">
              <a:rPr lang="th-TH" smtClean="0"/>
              <a:pPr/>
              <a:t>08/08/59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8190-E9D2-4EFD-8E41-9A3825DFDB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95634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DFEF-CF43-42DF-A773-8D45C4AAE71B}" type="datetimeFigureOut">
              <a:rPr lang="th-TH" smtClean="0"/>
              <a:pPr/>
              <a:t>08/08/59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8190-E9D2-4EFD-8E41-9A3825DFDB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89443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DFEF-CF43-42DF-A773-8D45C4AAE71B}" type="datetimeFigureOut">
              <a:rPr lang="th-TH" smtClean="0"/>
              <a:pPr/>
              <a:t>08/08/59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8190-E9D2-4EFD-8E41-9A3825DFDB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1276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DFEF-CF43-42DF-A773-8D45C4AAE71B}" type="datetimeFigureOut">
              <a:rPr lang="th-TH" smtClean="0"/>
              <a:pPr/>
              <a:t>08/08/59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8190-E9D2-4EFD-8E41-9A3825DFDB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37580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DFEF-CF43-42DF-A773-8D45C4AAE71B}" type="datetimeFigureOut">
              <a:rPr lang="th-TH" smtClean="0"/>
              <a:pPr/>
              <a:t>08/08/59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8190-E9D2-4EFD-8E41-9A3825DFDB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63982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DFEF-CF43-42DF-A773-8D45C4AAE71B}" type="datetimeFigureOut">
              <a:rPr lang="th-TH" smtClean="0"/>
              <a:pPr/>
              <a:t>08/08/59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8190-E9D2-4EFD-8E41-9A3825DFDB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54816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DFEF-CF43-42DF-A773-8D45C4AAE71B}" type="datetimeFigureOut">
              <a:rPr lang="th-TH" smtClean="0"/>
              <a:pPr/>
              <a:t>08/08/59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8190-E9D2-4EFD-8E41-9A3825DFDB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690931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DFEF-CF43-42DF-A773-8D45C4AAE71B}" type="datetimeFigureOut">
              <a:rPr lang="th-TH" smtClean="0"/>
              <a:pPr/>
              <a:t>08/08/59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8190-E9D2-4EFD-8E41-9A3825DFDB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73629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DFEF-CF43-42DF-A773-8D45C4AAE71B}" type="datetimeFigureOut">
              <a:rPr lang="th-TH" smtClean="0"/>
              <a:pPr/>
              <a:t>08/08/59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8190-E9D2-4EFD-8E41-9A3825DFDB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20359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DFEF-CF43-42DF-A773-8D45C4AAE71B}" type="datetimeFigureOut">
              <a:rPr lang="th-TH" smtClean="0"/>
              <a:pPr/>
              <a:t>08/08/59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8190-E9D2-4EFD-8E41-9A3825DFDB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55452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3DFEF-CF43-42DF-A773-8D45C4AAE71B}" type="datetimeFigureOut">
              <a:rPr lang="th-TH" smtClean="0"/>
              <a:pPr/>
              <a:t>08/08/59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68190-E9D2-4EFD-8E41-9A3825DFDB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20823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hyperlink" Target="http://cbi.hdc.moph.go.th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99592" y="1268761"/>
            <a:ext cx="7772400" cy="2592287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MIT NET&amp;JHCIS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 8/8/2559</a:t>
            </a:r>
            <a:endParaRPr lang="th-TH" sz="60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463480" y="6091064"/>
            <a:ext cx="4680520" cy="766936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By @IT SATTAHIP</a:t>
            </a:r>
            <a:endParaRPr lang="th-TH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30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4038600" cy="242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43050"/>
            <a:ext cx="4038600" cy="245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643446"/>
            <a:ext cx="82772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cs typeface="+mj-cs"/>
              </a:rPr>
              <a:t>PERSON</a:t>
            </a:r>
            <a:r>
              <a:rPr lang="th-TH" b="1" dirty="0" smtClean="0">
                <a:cs typeface="+mj-cs"/>
              </a:rPr>
              <a:t>ข้อมูลพื้นฐาน</a:t>
            </a:r>
            <a:endParaRPr lang="th-TH" b="1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7715304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cs typeface="+mj-cs"/>
              </a:rPr>
              <a:t>PERSON</a:t>
            </a:r>
            <a:r>
              <a:rPr lang="th-TH" b="1" dirty="0" smtClean="0">
                <a:cs typeface="+mj-cs"/>
              </a:rPr>
              <a:t>ข้อมูลพื้นฐาน</a:t>
            </a:r>
            <a:endParaRPr lang="th-TH" b="1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cs typeface="+mj-cs"/>
              </a:rPr>
              <a:t>Pre natal, ANC ,Post natal</a:t>
            </a:r>
            <a:endParaRPr lang="th-TH" b="1" dirty="0">
              <a:cs typeface="+mj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51520" y="1617147"/>
            <a:ext cx="4038600" cy="45259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 err="1" smtClean="0">
                <a:cs typeface="+mj-cs"/>
              </a:rPr>
              <a:t>mit</a:t>
            </a:r>
            <a:r>
              <a:rPr lang="en-US" sz="3600" dirty="0" smtClean="0">
                <a:cs typeface="+mj-cs"/>
              </a:rPr>
              <a:t>-net </a:t>
            </a:r>
            <a:endParaRPr lang="th-TH" sz="3600" dirty="0" smtClean="0">
              <a:cs typeface="+mj-cs"/>
            </a:endParaRPr>
          </a:p>
          <a:p>
            <a:r>
              <a:rPr lang="th-TH" sz="3600" dirty="0" smtClean="0">
                <a:cs typeface="+mj-cs"/>
              </a:rPr>
              <a:t>งานบริการ </a:t>
            </a:r>
            <a:r>
              <a:rPr lang="en-US" sz="3600" dirty="0" err="1" smtClean="0">
                <a:cs typeface="+mj-cs"/>
              </a:rPr>
              <a:t>anc</a:t>
            </a:r>
            <a:r>
              <a:rPr lang="en-US" sz="3600" dirty="0" smtClean="0">
                <a:cs typeface="+mj-cs"/>
              </a:rPr>
              <a:t>  pp   </a:t>
            </a:r>
          </a:p>
          <a:p>
            <a:r>
              <a:rPr lang="th-TH" sz="3600" dirty="0" smtClean="0">
                <a:cs typeface="+mj-cs"/>
              </a:rPr>
              <a:t>บันทึกหน้าบริการกิจกรรม</a:t>
            </a:r>
            <a:r>
              <a:rPr lang="en-US" sz="3600" dirty="0" smtClean="0">
                <a:cs typeface="+mj-cs"/>
              </a:rPr>
              <a:t>anc1-5</a:t>
            </a:r>
            <a:r>
              <a:rPr lang="th-TH" sz="3600" dirty="0" smtClean="0">
                <a:cs typeface="+mj-cs"/>
              </a:rPr>
              <a:t>ทุกครั้งบริการ</a:t>
            </a:r>
          </a:p>
          <a:p>
            <a:r>
              <a:rPr lang="th-TH" sz="3600" dirty="0" smtClean="0">
                <a:cs typeface="+mj-cs"/>
              </a:rPr>
              <a:t>บันทึก</a:t>
            </a:r>
            <a:r>
              <a:rPr lang="en-US" sz="3600" dirty="0" smtClean="0">
                <a:cs typeface="+mj-cs"/>
              </a:rPr>
              <a:t>LMP</a:t>
            </a:r>
            <a:r>
              <a:rPr lang="th-TH" sz="3600" dirty="0" smtClean="0">
                <a:cs typeface="+mj-cs"/>
              </a:rPr>
              <a:t>ให้ถูกต้องถ้ามีการเปลี่ยนแปลง</a:t>
            </a:r>
            <a:r>
              <a:rPr lang="en-US" sz="3600" dirty="0" smtClean="0">
                <a:cs typeface="+mj-cs"/>
              </a:rPr>
              <a:t>LMP</a:t>
            </a:r>
            <a:r>
              <a:rPr lang="th-TH" sz="3600" dirty="0" smtClean="0">
                <a:cs typeface="+mj-cs"/>
              </a:rPr>
              <a:t>ให้เปลี่ยนด้วย การใส่กิจกรรม</a:t>
            </a:r>
            <a:r>
              <a:rPr lang="en-US" sz="3600" dirty="0" smtClean="0">
                <a:cs typeface="+mj-cs"/>
              </a:rPr>
              <a:t>anc1-4</a:t>
            </a:r>
            <a:endParaRPr lang="th-TH" sz="3600" dirty="0" smtClean="0">
              <a:cs typeface="+mj-cs"/>
            </a:endParaRPr>
          </a:p>
          <a:p>
            <a:r>
              <a:rPr lang="th-TH" sz="3600" dirty="0" smtClean="0">
                <a:cs typeface="+mj-cs"/>
              </a:rPr>
              <a:t>หลังคลอดบันทึกเยี่ยมหลังคลอด</a:t>
            </a:r>
          </a:p>
          <a:p>
            <a:r>
              <a:rPr lang="th-TH" sz="3600" dirty="0" smtClean="0">
                <a:cs typeface="+mj-cs"/>
              </a:rPr>
              <a:t>ควรติดตามคนที่เรา</a:t>
            </a:r>
            <a:r>
              <a:rPr lang="en-US" sz="3600" dirty="0" err="1" smtClean="0">
                <a:cs typeface="+mj-cs"/>
              </a:rPr>
              <a:t>anc</a:t>
            </a:r>
            <a:r>
              <a:rPr lang="th-TH" sz="3600" dirty="0" smtClean="0">
                <a:cs typeface="+mj-cs"/>
              </a:rPr>
              <a:t>ว่าคลอดมาเยี่ยมหลังคลอด</a:t>
            </a:r>
            <a:endParaRPr lang="en-US" sz="3600" dirty="0" smtClean="0">
              <a:cs typeface="+mj-cs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JHCIS</a:t>
            </a:r>
          </a:p>
          <a:p>
            <a:pPr>
              <a:buFontTx/>
              <a:buChar char="-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ความครอบคลุม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ANC, PP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กรณีสำรวจข้อมูลหญิงตั้งครรภ์ที่ฝากครรภ์ที่รพอื่นและคลอดจากรพอื่นมาลง</a:t>
            </a:r>
          </a:p>
          <a:p>
            <a:pPr>
              <a:buFontTx/>
              <a:buChar char="-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เยี่ยมหลังคลอดต่อทั้งแม่และลูก</a:t>
            </a:r>
          </a:p>
          <a:p>
            <a:pPr>
              <a:buFontTx/>
              <a:buChar char="-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บันทึกแบบความครอบคลุม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กระจาย 2 5"/>
          <p:cNvSpPr/>
          <p:nvPr/>
        </p:nvSpPr>
        <p:spPr>
          <a:xfrm>
            <a:off x="63655" y="200293"/>
            <a:ext cx="1339993" cy="996459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cs typeface="+mj-cs"/>
              </a:rPr>
              <a:t>HOT</a:t>
            </a:r>
            <a:endParaRPr lang="th-TH" sz="1600" dirty="0"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79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071678"/>
            <a:ext cx="40386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cs typeface="+mj-cs"/>
              </a:rPr>
              <a:t>Pre natal, ANC ,Post natal</a:t>
            </a:r>
            <a:endParaRPr lang="th-TH" b="1" dirty="0">
              <a:cs typeface="+mj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3116"/>
            <a:ext cx="40386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643182"/>
            <a:ext cx="4038600" cy="20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3116"/>
            <a:ext cx="4038600" cy="258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cs typeface="+mj-cs"/>
              </a:rPr>
              <a:t>Pre natal, ANC ,Post natal</a:t>
            </a:r>
            <a:endParaRPr lang="th-TH" b="1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cs typeface="+mj-cs"/>
              </a:rPr>
              <a:t>Labor,Newborn,Newborn</a:t>
            </a:r>
            <a:r>
              <a:rPr lang="en-US" b="1" dirty="0" smtClean="0">
                <a:cs typeface="+mj-cs"/>
              </a:rPr>
              <a:t> care </a:t>
            </a:r>
            <a:endParaRPr lang="th-TH" b="1" dirty="0">
              <a:cs typeface="+mj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038600" cy="45259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>
                <a:cs typeface="+mj-cs"/>
              </a:rPr>
              <a:t>mit</a:t>
            </a:r>
            <a:r>
              <a:rPr lang="en-US" sz="3600" dirty="0" smtClean="0">
                <a:cs typeface="+mj-cs"/>
              </a:rPr>
              <a:t>-net </a:t>
            </a:r>
            <a:endParaRPr lang="th-TH" sz="3600" dirty="0" smtClean="0">
              <a:cs typeface="+mj-cs"/>
            </a:endParaRPr>
          </a:p>
          <a:p>
            <a:r>
              <a:rPr lang="th-TH" sz="3600" dirty="0" smtClean="0">
                <a:cs typeface="+mj-cs"/>
              </a:rPr>
              <a:t>งานบริการ </a:t>
            </a:r>
            <a:r>
              <a:rPr lang="en-US" sz="3600" dirty="0" smtClean="0">
                <a:cs typeface="+mj-cs"/>
              </a:rPr>
              <a:t>newborn care  </a:t>
            </a:r>
          </a:p>
          <a:p>
            <a:pPr marL="0" indent="0">
              <a:buNone/>
            </a:pPr>
            <a:endParaRPr lang="th-TH" sz="3600" dirty="0"/>
          </a:p>
          <a:p>
            <a:pPr marL="0" indent="0">
              <a:buNone/>
            </a:pPr>
            <a:endParaRPr lang="th-TH" sz="3600" dirty="0" smtClean="0">
              <a:cs typeface="+mj-cs"/>
            </a:endParaRPr>
          </a:p>
          <a:p>
            <a:endParaRPr lang="th-TH" sz="3600" dirty="0" smtClean="0">
              <a:cs typeface="+mj-cs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38600" cy="45259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jhcis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ความครอบคลุม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NEWBORN, </a:t>
            </a:r>
          </a:p>
          <a:p>
            <a:pPr marL="0" indent="0">
              <a:buNone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NEWBORN CARE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ที่รับบริการที่สถานพยาบาลอื่นๆ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5" name="กระจาย 2 5"/>
          <p:cNvSpPr/>
          <p:nvPr/>
        </p:nvSpPr>
        <p:spPr>
          <a:xfrm>
            <a:off x="63655" y="32971"/>
            <a:ext cx="1195977" cy="1235789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cs typeface="+mj-cs"/>
              </a:rPr>
              <a:t>HOT</a:t>
            </a:r>
            <a:endParaRPr lang="th-TH" sz="1400" dirty="0"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99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cs typeface="+mj-cs"/>
              </a:rPr>
              <a:t>EPI ,Nutrition,</a:t>
            </a:r>
            <a:r>
              <a:rPr lang="th-TH" b="1" dirty="0" smtClean="0">
                <a:cs typeface="+mj-cs"/>
              </a:rPr>
              <a:t>พัฒนาการ</a:t>
            </a:r>
            <a:endParaRPr lang="th-TH" b="1" dirty="0">
              <a:cs typeface="+mj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51520" y="1617147"/>
            <a:ext cx="4038600" cy="45259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err="1" smtClean="0">
                <a:cs typeface="+mj-cs"/>
              </a:rPr>
              <a:t>mit</a:t>
            </a:r>
            <a:r>
              <a:rPr lang="en-US" sz="3600" dirty="0" smtClean="0">
                <a:cs typeface="+mj-cs"/>
              </a:rPr>
              <a:t>-net </a:t>
            </a:r>
            <a:endParaRPr lang="th-TH" sz="3600" dirty="0" smtClean="0">
              <a:cs typeface="+mj-cs"/>
            </a:endParaRPr>
          </a:p>
          <a:p>
            <a:r>
              <a:rPr lang="en-US" sz="3600" dirty="0" err="1" smtClean="0">
                <a:cs typeface="+mj-cs"/>
              </a:rPr>
              <a:t>Epi</a:t>
            </a:r>
            <a:r>
              <a:rPr lang="en-US" sz="3600" dirty="0" smtClean="0">
                <a:cs typeface="+mj-cs"/>
              </a:rPr>
              <a:t> </a:t>
            </a:r>
            <a:r>
              <a:rPr lang="th-TH" sz="3600" dirty="0" smtClean="0">
                <a:cs typeface="+mj-cs"/>
              </a:rPr>
              <a:t>บริการหรือจากสมุดย้อนหลัง</a:t>
            </a:r>
            <a:endParaRPr lang="en-US" sz="3600" dirty="0" smtClean="0">
              <a:cs typeface="+mj-cs"/>
            </a:endParaRPr>
          </a:p>
          <a:p>
            <a:r>
              <a:rPr lang="th-TH" sz="3600" dirty="0"/>
              <a:t>บันทึกพัฒนาการเพื่อออก</a:t>
            </a:r>
            <a:r>
              <a:rPr lang="en-US" sz="3600" dirty="0" err="1"/>
              <a:t>speacialpp</a:t>
            </a:r>
            <a:r>
              <a:rPr lang="th-TH" sz="3600" dirty="0"/>
              <a:t>เด็ก</a:t>
            </a:r>
          </a:p>
          <a:p>
            <a:r>
              <a:rPr lang="th-TH" sz="3600" dirty="0"/>
              <a:t>บันทึกเพื่อออกแฟ้ม</a:t>
            </a:r>
            <a:r>
              <a:rPr lang="en-US" sz="3600" dirty="0" err="1"/>
              <a:t>nutrion</a:t>
            </a:r>
            <a:r>
              <a:rPr lang="th-TH" sz="3600" dirty="0"/>
              <a:t>การใช้ขวดนมและนม</a:t>
            </a:r>
            <a:r>
              <a:rPr lang="th-TH" sz="3600" dirty="0" smtClean="0"/>
              <a:t>แม่</a:t>
            </a:r>
            <a:endParaRPr lang="th-TH" sz="3600" dirty="0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jhcis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ความครอบคลุม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EPI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ที่ไปเยี่ยมบ้านได้ข้อมูลมา หรือ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จากอ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สม.สำรวจมา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กระจาย 2 5"/>
          <p:cNvSpPr/>
          <p:nvPr/>
        </p:nvSpPr>
        <p:spPr>
          <a:xfrm>
            <a:off x="63655" y="32971"/>
            <a:ext cx="1919954" cy="158417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+mj-cs"/>
              </a:rPr>
              <a:t>HOT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243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54096"/>
            <a:ext cx="4038600" cy="221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00240"/>
            <a:ext cx="4038600" cy="86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3831" y="3143248"/>
            <a:ext cx="5110169" cy="32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cs typeface="+mj-cs"/>
              </a:rPr>
              <a:t>Nutrition,EPI</a:t>
            </a:r>
            <a:endParaRPr lang="th-TH" b="1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5926"/>
            <a:ext cx="40386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85926"/>
            <a:ext cx="40386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cs typeface="+mj-cs"/>
              </a:rPr>
              <a:t>Nutrition</a:t>
            </a:r>
            <a:endParaRPr lang="th-TH" b="1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409" y="71414"/>
            <a:ext cx="8874747" cy="669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cs typeface="+mj-cs"/>
              </a:rPr>
              <a:t>ทบทวนประเด็นการบันทึกที่สำคัญ</a:t>
            </a:r>
            <a:endParaRPr lang="th-TH" b="1" dirty="0">
              <a:cs typeface="+mj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51520" y="1610634"/>
            <a:ext cx="4038600" cy="45259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th-TH" sz="3600" dirty="0" smtClean="0">
                <a:cs typeface="+mj-cs"/>
              </a:rPr>
              <a:t>งานบริการในรพ</a:t>
            </a:r>
            <a:r>
              <a:rPr lang="en-US" sz="3600" dirty="0" smtClean="0">
                <a:cs typeface="+mj-cs"/>
              </a:rPr>
              <a:t>.</a:t>
            </a:r>
            <a:r>
              <a:rPr lang="th-TH" sz="3600" dirty="0" smtClean="0">
                <a:cs typeface="+mj-cs"/>
              </a:rPr>
              <a:t>บันทึก</a:t>
            </a:r>
            <a:r>
              <a:rPr lang="en-US" sz="3600" dirty="0" err="1" smtClean="0">
                <a:cs typeface="+mj-cs"/>
              </a:rPr>
              <a:t>mit</a:t>
            </a:r>
            <a:r>
              <a:rPr lang="en-US" sz="3600" dirty="0" smtClean="0">
                <a:cs typeface="+mj-cs"/>
              </a:rPr>
              <a:t>-net </a:t>
            </a:r>
            <a:endParaRPr lang="th-TH" sz="3600" dirty="0" smtClean="0">
              <a:cs typeface="+mj-cs"/>
            </a:endParaRPr>
          </a:p>
          <a:p>
            <a:r>
              <a:rPr lang="th-TH" sz="3600" dirty="0" smtClean="0"/>
              <a:t>งานบันทึกข้อมูลประชากร </a:t>
            </a:r>
            <a:r>
              <a:rPr lang="en-US" sz="3600" dirty="0" err="1" smtClean="0"/>
              <a:t>updat</a:t>
            </a:r>
            <a:r>
              <a:rPr lang="th-TH" sz="3600" dirty="0" smtClean="0"/>
              <a:t>ที่อยู่ให้เป็น</a:t>
            </a:r>
            <a:r>
              <a:rPr lang="th-TH" sz="3600" dirty="0" err="1" smtClean="0"/>
              <a:t>ปัจจ</a:t>
            </a:r>
            <a:r>
              <a:rPr lang="th-TH" sz="3600" dirty="0" smtClean="0"/>
              <a:t>จุบัน </a:t>
            </a:r>
            <a:r>
              <a:rPr lang="en-US" sz="3600" dirty="0"/>
              <a:t>type </a:t>
            </a:r>
            <a:r>
              <a:rPr lang="en-US" sz="3600" dirty="0" smtClean="0"/>
              <a:t>1,2.3.4</a:t>
            </a:r>
            <a:r>
              <a:rPr lang="en-US" sz="3600" dirty="0"/>
              <a:t> </a:t>
            </a:r>
            <a:r>
              <a:rPr lang="th-TH" sz="3600" dirty="0" smtClean="0"/>
              <a:t>ระบุประเภทต่างด้าว</a:t>
            </a:r>
            <a:endParaRPr lang="th-TH" sz="3600" dirty="0" smtClean="0">
              <a:cs typeface="+mj-cs"/>
            </a:endParaRPr>
          </a:p>
          <a:p>
            <a:r>
              <a:rPr lang="th-TH" sz="3600" dirty="0" smtClean="0">
                <a:cs typeface="+mj-cs"/>
              </a:rPr>
              <a:t>งานบริการ </a:t>
            </a:r>
            <a:r>
              <a:rPr lang="en-US" sz="3600" dirty="0" err="1" smtClean="0">
                <a:cs typeface="+mj-cs"/>
              </a:rPr>
              <a:t>anc</a:t>
            </a:r>
            <a:r>
              <a:rPr lang="en-US" sz="3600" dirty="0" smtClean="0">
                <a:cs typeface="+mj-cs"/>
              </a:rPr>
              <a:t>  pp newborn care  epi</a:t>
            </a:r>
          </a:p>
          <a:p>
            <a:r>
              <a:rPr lang="th-TH" sz="3600" dirty="0"/>
              <a:t>บันทึกพัฒนาการเพื่อออก</a:t>
            </a:r>
            <a:r>
              <a:rPr lang="en-US" sz="3600" dirty="0" err="1"/>
              <a:t>speacialpp</a:t>
            </a:r>
            <a:r>
              <a:rPr lang="th-TH" sz="3600" dirty="0"/>
              <a:t>เด็ก</a:t>
            </a:r>
          </a:p>
          <a:p>
            <a:r>
              <a:rPr lang="th-TH" sz="3600" dirty="0"/>
              <a:t>บันทึกเพื่อออกแฟ้ม</a:t>
            </a:r>
            <a:r>
              <a:rPr lang="en-US" sz="3600" dirty="0" err="1"/>
              <a:t>nutrion</a:t>
            </a:r>
            <a:r>
              <a:rPr lang="th-TH" sz="3600" dirty="0"/>
              <a:t>การใช้ขวดนมและนมแม่</a:t>
            </a:r>
          </a:p>
          <a:p>
            <a:endParaRPr lang="th-TH" sz="3600" dirty="0" smtClean="0">
              <a:cs typeface="+mj-cs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งานความครอบคลุมบันทึก</a:t>
            </a: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jhcis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dirty="0"/>
              <a:t>งานสำรวจประชากร </a:t>
            </a:r>
            <a:r>
              <a:rPr lang="en-US" sz="3600" dirty="0"/>
              <a:t>type 1,2.3.4,</a:t>
            </a:r>
            <a:r>
              <a:rPr lang="th-TH" sz="3600" dirty="0"/>
              <a:t>ผู้</a:t>
            </a:r>
            <a:r>
              <a:rPr lang="th-TH" sz="3600" dirty="0" smtClean="0"/>
              <a:t>พิการข้อมูลพื้นฐาน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ความครอบคลุม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ANC, PP,NEWBORN, </a:t>
            </a:r>
          </a:p>
          <a:p>
            <a:pPr>
              <a:buFontTx/>
              <a:buChar char="-"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NEWBORN CARE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ที่รับบริการที่สถานพยาบาลอื่นๆ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>
              <a:buFontTx/>
              <a:buChar char="-"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EPI</a:t>
            </a:r>
          </a:p>
          <a:p>
            <a:r>
              <a:rPr lang="th-TH" sz="3600" dirty="0" smtClean="0"/>
              <a:t>อนามัยโรงเรียน ภาวะโภชนาการ </a:t>
            </a:r>
            <a:r>
              <a:rPr lang="en-US" sz="3600" dirty="0" smtClean="0"/>
              <a:t>0-5</a:t>
            </a:r>
            <a:r>
              <a:rPr lang="th-TH" sz="3600" dirty="0" smtClean="0"/>
              <a:t>ปี</a:t>
            </a:r>
          </a:p>
          <a:p>
            <a:r>
              <a:rPr lang="en-US" sz="3600" dirty="0" smtClean="0"/>
              <a:t>,6-18</a:t>
            </a:r>
            <a:r>
              <a:rPr lang="th-TH" sz="3600" dirty="0" smtClean="0"/>
              <a:t>ปี</a:t>
            </a:r>
          </a:p>
          <a:p>
            <a:r>
              <a:rPr lang="th-TH" sz="3600" dirty="0" smtClean="0"/>
              <a:t>พัฒนาการ</a:t>
            </a:r>
          </a:p>
          <a:p>
            <a:pPr>
              <a:buFontTx/>
              <a:buChar char="-"/>
            </a:pPr>
            <a:endParaRPr lang="th-TH" sz="3600" dirty="0"/>
          </a:p>
        </p:txBody>
      </p:sp>
      <p:sp>
        <p:nvSpPr>
          <p:cNvPr id="5" name="กระจาย 2 5"/>
          <p:cNvSpPr/>
          <p:nvPr/>
        </p:nvSpPr>
        <p:spPr>
          <a:xfrm>
            <a:off x="63655" y="32971"/>
            <a:ext cx="1919954" cy="158417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+mj-cs"/>
              </a:rPr>
              <a:t>HOT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93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cs typeface="+mj-cs"/>
              </a:rPr>
              <a:t>อนามัยโรงเรียน</a:t>
            </a:r>
            <a:endParaRPr lang="th-TH" b="1" dirty="0">
              <a:cs typeface="+mj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51520" y="1617147"/>
            <a:ext cx="4038600" cy="45259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>
                <a:cs typeface="+mj-cs"/>
              </a:rPr>
              <a:t>mit</a:t>
            </a:r>
            <a:r>
              <a:rPr lang="en-US" sz="3600" dirty="0" smtClean="0">
                <a:cs typeface="+mj-cs"/>
              </a:rPr>
              <a:t>-net </a:t>
            </a:r>
            <a:endParaRPr lang="th-TH" sz="3600" dirty="0" smtClean="0">
              <a:cs typeface="+mj-cs"/>
            </a:endParaRPr>
          </a:p>
          <a:p>
            <a:pPr marL="0" indent="0">
              <a:buNone/>
            </a:pPr>
            <a:r>
              <a:rPr lang="th-TH" sz="3600" dirty="0" smtClean="0">
                <a:cs typeface="+mj-cs"/>
              </a:rPr>
              <a:t>- บันทึกน้ำหนักส่วนสูงทุกครั้งเวลามารับบริการในเด็กตั้งแต่0-18ปี</a:t>
            </a:r>
          </a:p>
          <a:p>
            <a:endParaRPr lang="th-TH" sz="3600" dirty="0" smtClean="0">
              <a:cs typeface="+mj-cs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788024" y="1772816"/>
            <a:ext cx="4038600" cy="45259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jhcis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dirty="0" smtClean="0"/>
              <a:t>อนามัยโรงเรียน ภาวะโภชนาการ </a:t>
            </a:r>
            <a:r>
              <a:rPr lang="en-US" sz="3600" dirty="0" smtClean="0"/>
              <a:t>0-5</a:t>
            </a:r>
            <a:r>
              <a:rPr lang="th-TH" sz="3600" dirty="0" smtClean="0"/>
              <a:t>ปี จากอสม.สำรวจมา</a:t>
            </a:r>
          </a:p>
          <a:p>
            <a:r>
              <a:rPr lang="th-TH" sz="3600" dirty="0" smtClean="0"/>
              <a:t>นักเรียน</a:t>
            </a:r>
            <a:r>
              <a:rPr lang="en-US" sz="3600" dirty="0" smtClean="0"/>
              <a:t>6-18</a:t>
            </a:r>
            <a:r>
              <a:rPr lang="th-TH" sz="3600" dirty="0" smtClean="0"/>
              <a:t>ปี</a:t>
            </a:r>
          </a:p>
        </p:txBody>
      </p:sp>
      <p:sp>
        <p:nvSpPr>
          <p:cNvPr id="5" name="กระจาย 2 5"/>
          <p:cNvSpPr/>
          <p:nvPr/>
        </p:nvSpPr>
        <p:spPr>
          <a:xfrm>
            <a:off x="63655" y="32971"/>
            <a:ext cx="1919954" cy="158417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+mj-cs"/>
              </a:rPr>
              <a:t>HOT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95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cs typeface="+mj-cs"/>
              </a:rPr>
              <a:t>คัดกรอง</a:t>
            </a:r>
            <a:r>
              <a:rPr lang="en-US" b="1" dirty="0" smtClean="0">
                <a:cs typeface="+mj-cs"/>
              </a:rPr>
              <a:t>pap ,</a:t>
            </a:r>
            <a:r>
              <a:rPr lang="th-TH" b="1" dirty="0" smtClean="0">
                <a:cs typeface="+mj-cs"/>
              </a:rPr>
              <a:t>มะเร็งเต้านม</a:t>
            </a:r>
            <a:endParaRPr lang="th-TH" b="1" dirty="0">
              <a:cs typeface="+mj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51520" y="1617147"/>
            <a:ext cx="4038600" cy="45259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>
                <a:cs typeface="+mj-cs"/>
              </a:rPr>
              <a:t>mit</a:t>
            </a:r>
            <a:r>
              <a:rPr lang="en-US" sz="3600" dirty="0" smtClean="0">
                <a:cs typeface="+mj-cs"/>
              </a:rPr>
              <a:t>-net </a:t>
            </a:r>
            <a:endParaRPr lang="th-TH" sz="3600" dirty="0" smtClean="0">
              <a:cs typeface="+mj-cs"/>
            </a:endParaRPr>
          </a:p>
          <a:p>
            <a:pPr marL="0" indent="0">
              <a:buNone/>
            </a:pPr>
            <a:r>
              <a:rPr lang="th-TH" sz="3600" dirty="0" smtClean="0">
                <a:cs typeface="+mj-cs"/>
              </a:rPr>
              <a:t>- วินิจฉัย </a:t>
            </a:r>
            <a:r>
              <a:rPr lang="en-US" sz="3600" dirty="0" smtClean="0">
                <a:cs typeface="+mj-cs"/>
              </a:rPr>
              <a:t>z01.4 z12.3</a:t>
            </a:r>
            <a:endParaRPr lang="th-TH" sz="3600" dirty="0" smtClean="0">
              <a:cs typeface="+mj-cs"/>
            </a:endParaRPr>
          </a:p>
          <a:p>
            <a:r>
              <a:rPr lang="en-US" sz="3600" dirty="0" smtClean="0">
                <a:cs typeface="+mj-cs"/>
              </a:rPr>
              <a:t>Lab pap smear</a:t>
            </a:r>
          </a:p>
          <a:p>
            <a:r>
              <a:rPr lang="th-TH" sz="3600" dirty="0" smtClean="0">
                <a:cs typeface="+mj-cs"/>
              </a:rPr>
              <a:t>กิจกรรมข้อ6 </a:t>
            </a:r>
            <a:r>
              <a:rPr lang="en-US" sz="3600" dirty="0" smtClean="0">
                <a:cs typeface="+mj-cs"/>
              </a:rPr>
              <a:t>pap </a:t>
            </a:r>
            <a:r>
              <a:rPr lang="th-TH" sz="3600" dirty="0" smtClean="0">
                <a:cs typeface="+mj-cs"/>
              </a:rPr>
              <a:t>ค่าตรวจ</a:t>
            </a:r>
            <a:endParaRPr lang="en-US" sz="3600" dirty="0" smtClean="0">
              <a:cs typeface="+mj-cs"/>
            </a:endParaRPr>
          </a:p>
          <a:p>
            <a:r>
              <a:rPr lang="en-US" sz="3600" dirty="0" err="1" smtClean="0">
                <a:cs typeface="+mj-cs"/>
              </a:rPr>
              <a:t>Speacial</a:t>
            </a:r>
            <a:r>
              <a:rPr lang="en-US" sz="3600" dirty="0" smtClean="0">
                <a:cs typeface="+mj-cs"/>
              </a:rPr>
              <a:t> pp-sp pap smear </a:t>
            </a:r>
            <a:endParaRPr lang="th-TH" sz="3600" dirty="0" smtClean="0">
              <a:cs typeface="+mj-cs"/>
            </a:endParaRPr>
          </a:p>
          <a:p>
            <a:r>
              <a:rPr lang="en-US" sz="3600" dirty="0" smtClean="0">
                <a:cs typeface="+mj-cs"/>
              </a:rPr>
              <a:t>Sp-</a:t>
            </a:r>
            <a:r>
              <a:rPr lang="th-TH" sz="3600" dirty="0" smtClean="0">
                <a:cs typeface="+mj-cs"/>
              </a:rPr>
              <a:t>มะเร็งเต้านม</a:t>
            </a:r>
            <a:endParaRPr lang="en-US" sz="3600" dirty="0" smtClean="0">
              <a:cs typeface="+mj-cs"/>
            </a:endParaRPr>
          </a:p>
          <a:p>
            <a:endParaRPr lang="th-TH" sz="3600" dirty="0" smtClean="0">
              <a:cs typeface="+mj-cs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038600" cy="45259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JHCIS</a:t>
            </a:r>
          </a:p>
          <a:p>
            <a:pPr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ข้อมูลจากการสำรวจและรับบริการที่รพ.อื่น หรือ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คลินิค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กระจาย 2 5"/>
          <p:cNvSpPr/>
          <p:nvPr/>
        </p:nvSpPr>
        <p:spPr>
          <a:xfrm>
            <a:off x="63655" y="32971"/>
            <a:ext cx="1919954" cy="158417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+mj-cs"/>
              </a:rPr>
              <a:t>HOT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62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4290"/>
            <a:ext cx="797245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cs typeface="+mj-cs"/>
              </a:rPr>
              <a:t>Chronic ,</a:t>
            </a:r>
            <a:r>
              <a:rPr lang="en-US" b="1" dirty="0" err="1" smtClean="0">
                <a:cs typeface="+mj-cs"/>
              </a:rPr>
              <a:t>chronicFu,labFu</a:t>
            </a:r>
            <a:endParaRPr lang="th-TH" b="1" dirty="0">
              <a:cs typeface="+mj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51520" y="1617147"/>
            <a:ext cx="4038600" cy="45259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3600" dirty="0" err="1" smtClean="0">
                <a:cs typeface="+mj-cs"/>
              </a:rPr>
              <a:t>mit</a:t>
            </a:r>
            <a:r>
              <a:rPr lang="en-US" sz="3600" dirty="0" smtClean="0">
                <a:cs typeface="+mj-cs"/>
              </a:rPr>
              <a:t>-net </a:t>
            </a:r>
            <a:endParaRPr lang="th-TH" sz="3600" dirty="0" smtClean="0">
              <a:cs typeface="+mj-cs"/>
            </a:endParaRPr>
          </a:p>
          <a:p>
            <a:r>
              <a:rPr lang="th-TH" sz="3600" dirty="0" smtClean="0">
                <a:cs typeface="+mj-cs"/>
              </a:rPr>
              <a:t>บันทึกข้อ6 </a:t>
            </a:r>
            <a:r>
              <a:rPr lang="en-US" sz="3600" dirty="0" smtClean="0">
                <a:cs typeface="+mj-cs"/>
              </a:rPr>
              <a:t>DR</a:t>
            </a:r>
            <a:r>
              <a:rPr lang="th-TH" sz="3600" dirty="0" smtClean="0">
                <a:cs typeface="+mj-cs"/>
              </a:rPr>
              <a:t>ตรวจจอประสาทตา</a:t>
            </a:r>
          </a:p>
          <a:p>
            <a:r>
              <a:rPr lang="en-US" sz="3600" dirty="0" smtClean="0">
                <a:cs typeface="+mj-cs"/>
              </a:rPr>
              <a:t>Foot </a:t>
            </a:r>
            <a:r>
              <a:rPr lang="th-TH" sz="3600" dirty="0" smtClean="0">
                <a:cs typeface="+mj-cs"/>
              </a:rPr>
              <a:t>ตรวจเท้า</a:t>
            </a:r>
          </a:p>
          <a:p>
            <a:r>
              <a:rPr lang="en-US" sz="3600" dirty="0" smtClean="0">
                <a:cs typeface="+mj-cs"/>
              </a:rPr>
              <a:t>Visual acuity +</a:t>
            </a:r>
            <a:r>
              <a:rPr lang="th-TH" sz="3600" dirty="0" smtClean="0">
                <a:cs typeface="+mj-cs"/>
              </a:rPr>
              <a:t>ลงผล</a:t>
            </a:r>
            <a:r>
              <a:rPr lang="en-US" sz="3600" dirty="0" smtClean="0">
                <a:cs typeface="+mj-cs"/>
              </a:rPr>
              <a:t>VA</a:t>
            </a:r>
            <a:r>
              <a:rPr lang="th-TH" sz="3600" dirty="0" smtClean="0">
                <a:cs typeface="+mj-cs"/>
              </a:rPr>
              <a:t>ในข้อ3</a:t>
            </a:r>
          </a:p>
          <a:p>
            <a:r>
              <a:rPr lang="th-TH" sz="3600" dirty="0" smtClean="0">
                <a:cs typeface="+mj-cs"/>
              </a:rPr>
              <a:t>บันทึกวินิจฉัย</a:t>
            </a:r>
            <a:r>
              <a:rPr lang="en-US" sz="3600" dirty="0" smtClean="0">
                <a:cs typeface="+mj-cs"/>
              </a:rPr>
              <a:t>dm ht </a:t>
            </a:r>
            <a:r>
              <a:rPr lang="th-TH" sz="3600" dirty="0" smtClean="0">
                <a:cs typeface="+mj-cs"/>
              </a:rPr>
              <a:t>ในวันที่ตรวจ</a:t>
            </a:r>
            <a:r>
              <a:rPr lang="en-US" sz="3600" dirty="0" smtClean="0">
                <a:cs typeface="+mj-cs"/>
              </a:rPr>
              <a:t>lab check up</a:t>
            </a:r>
            <a:r>
              <a:rPr lang="th-TH" sz="3600" dirty="0" smtClean="0">
                <a:cs typeface="+mj-cs"/>
              </a:rPr>
              <a:t>ทุกครั้ง</a:t>
            </a:r>
            <a:endParaRPr lang="en-US" sz="3600" dirty="0" smtClean="0">
              <a:cs typeface="+mj-cs"/>
            </a:endParaRPr>
          </a:p>
          <a:p>
            <a:r>
              <a:rPr lang="th-TH" sz="3600" dirty="0" smtClean="0">
                <a:cs typeface="+mj-cs"/>
              </a:rPr>
              <a:t>คัดกรอง</a:t>
            </a:r>
            <a:r>
              <a:rPr lang="en-US" sz="3600" dirty="0" err="1" smtClean="0">
                <a:cs typeface="+mj-cs"/>
              </a:rPr>
              <a:t>cvd</a:t>
            </a:r>
            <a:r>
              <a:rPr lang="en-US" sz="3600" dirty="0" smtClean="0">
                <a:cs typeface="+mj-cs"/>
              </a:rPr>
              <a:t> risk</a:t>
            </a:r>
            <a:r>
              <a:rPr lang="th-TH" sz="3600" dirty="0" smtClean="0">
                <a:cs typeface="+mj-cs"/>
              </a:rPr>
              <a:t>ในผู้ป่วยสูงอายุ</a:t>
            </a:r>
          </a:p>
          <a:p>
            <a:pPr marL="0" indent="0">
              <a:buNone/>
            </a:pPr>
            <a:endParaRPr lang="th-TH" sz="3600" dirty="0" smtClean="0">
              <a:cs typeface="+mj-cs"/>
            </a:endParaRPr>
          </a:p>
          <a:p>
            <a:endParaRPr lang="th-TH" sz="3600" dirty="0" smtClean="0">
              <a:cs typeface="+mj-cs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jhcis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CHRONIC FU</a:t>
            </a:r>
          </a:p>
          <a:p>
            <a:pPr>
              <a:buFontTx/>
              <a:buChar char="-"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LAB FU</a:t>
            </a:r>
          </a:p>
          <a:p>
            <a:pPr>
              <a:buFontTx/>
              <a:buChar char="-"/>
            </a:pPr>
            <a:r>
              <a:rPr lang="th-TH" sz="3600" dirty="0" smtClean="0"/>
              <a:t>ข้อมูลจากการสำรวจมาลงครอบคลุม</a:t>
            </a:r>
          </a:p>
        </p:txBody>
      </p:sp>
      <p:sp>
        <p:nvSpPr>
          <p:cNvPr id="5" name="กระจาย 2 5"/>
          <p:cNvSpPr/>
          <p:nvPr/>
        </p:nvSpPr>
        <p:spPr>
          <a:xfrm>
            <a:off x="63655" y="32971"/>
            <a:ext cx="1919954" cy="158417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+mj-cs"/>
              </a:rPr>
              <a:t>HOT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62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cs typeface="+mj-cs"/>
              </a:rPr>
              <a:t>Speacial</a:t>
            </a:r>
            <a:r>
              <a:rPr lang="en-US" b="1" dirty="0" smtClean="0">
                <a:cs typeface="+mj-cs"/>
              </a:rPr>
              <a:t> pp VA,CVD risk</a:t>
            </a:r>
            <a:endParaRPr lang="th-TH" b="1" dirty="0">
              <a:cs typeface="+mj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51520" y="1617147"/>
            <a:ext cx="4038600" cy="45259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dirty="0" err="1" smtClean="0">
                <a:cs typeface="+mj-cs"/>
              </a:rPr>
              <a:t>mit</a:t>
            </a:r>
            <a:r>
              <a:rPr lang="en-US" sz="3600" dirty="0" smtClean="0">
                <a:cs typeface="+mj-cs"/>
              </a:rPr>
              <a:t>-net </a:t>
            </a:r>
            <a:endParaRPr lang="th-TH" sz="3600" dirty="0" smtClean="0">
              <a:cs typeface="+mj-cs"/>
            </a:endParaRPr>
          </a:p>
          <a:p>
            <a:r>
              <a:rPr lang="th-TH" sz="3600" dirty="0" smtClean="0">
                <a:cs typeface="+mj-cs"/>
              </a:rPr>
              <a:t>คัดกรอง</a:t>
            </a:r>
            <a:r>
              <a:rPr lang="en-US" sz="3600" dirty="0" err="1" smtClean="0">
                <a:cs typeface="+mj-cs"/>
              </a:rPr>
              <a:t>va</a:t>
            </a:r>
            <a:r>
              <a:rPr lang="th-TH" sz="3600" dirty="0" smtClean="0">
                <a:cs typeface="+mj-cs"/>
              </a:rPr>
              <a:t>ในรพ</a:t>
            </a:r>
            <a:r>
              <a:rPr lang="en-US" sz="3600" dirty="0" smtClean="0">
                <a:cs typeface="+mj-cs"/>
              </a:rPr>
              <a:t>.</a:t>
            </a:r>
            <a:r>
              <a:rPr lang="th-TH" sz="3600" dirty="0" smtClean="0">
                <a:cs typeface="+mj-cs"/>
              </a:rPr>
              <a:t>ที่ส่งต่อมาจากรพ.สตเพื่ออกใบส่งตัว</a:t>
            </a:r>
            <a:endParaRPr lang="en-US" sz="3600" dirty="0" smtClean="0">
              <a:cs typeface="+mj-cs"/>
            </a:endParaRPr>
          </a:p>
          <a:p>
            <a:r>
              <a:rPr lang="th-TH" sz="3600" dirty="0" smtClean="0">
                <a:cs typeface="+mj-cs"/>
              </a:rPr>
              <a:t>คัดกรอง</a:t>
            </a:r>
            <a:r>
              <a:rPr lang="en-US" sz="3600" dirty="0" err="1" smtClean="0">
                <a:cs typeface="+mj-cs"/>
              </a:rPr>
              <a:t>cvd</a:t>
            </a:r>
            <a:r>
              <a:rPr lang="en-US" sz="3600" dirty="0" smtClean="0">
                <a:cs typeface="+mj-cs"/>
              </a:rPr>
              <a:t> risk</a:t>
            </a:r>
            <a:r>
              <a:rPr lang="th-TH" sz="3600" dirty="0" smtClean="0">
                <a:cs typeface="+mj-cs"/>
              </a:rPr>
              <a:t>ในผู้ป่วยสูงอายุ</a:t>
            </a:r>
          </a:p>
          <a:p>
            <a:pPr marL="0" indent="0">
              <a:buNone/>
            </a:pPr>
            <a:endParaRPr lang="th-TH" sz="3600" dirty="0" smtClean="0">
              <a:cs typeface="+mj-cs"/>
            </a:endParaRPr>
          </a:p>
          <a:p>
            <a:endParaRPr lang="th-TH" sz="3600" dirty="0" smtClean="0">
              <a:cs typeface="+mj-cs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jhcis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คัดกรองในชมรม 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ผส.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หมู่บ้าน โดยอสมมาบันทึกในแฟ้ม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screen3m.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screenVA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โดยเจ้าหน้าที่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กระจาย 2 5"/>
          <p:cNvSpPr/>
          <p:nvPr/>
        </p:nvSpPr>
        <p:spPr>
          <a:xfrm>
            <a:off x="63655" y="32971"/>
            <a:ext cx="1919954" cy="158417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+mj-cs"/>
              </a:rPr>
              <a:t>HOT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03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435295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5078" y="642918"/>
            <a:ext cx="449751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cs typeface="+mj-cs"/>
              </a:rPr>
              <a:t>คัดกรองผู้สูงอายุ</a:t>
            </a:r>
            <a:r>
              <a:rPr lang="en-US" b="1" dirty="0" smtClean="0">
                <a:cs typeface="+mj-cs"/>
              </a:rPr>
              <a:t>/</a:t>
            </a:r>
            <a:r>
              <a:rPr lang="th-TH" b="1" dirty="0" smtClean="0">
                <a:cs typeface="+mj-cs"/>
              </a:rPr>
              <a:t>พิการ </a:t>
            </a:r>
            <a:r>
              <a:rPr lang="en-US" b="1" dirty="0" smtClean="0">
                <a:cs typeface="+mj-cs"/>
              </a:rPr>
              <a:t>ADL ,</a:t>
            </a:r>
            <a:r>
              <a:rPr lang="en-US" b="1" dirty="0" err="1" smtClean="0">
                <a:cs typeface="+mj-cs"/>
              </a:rPr>
              <a:t>Functionl</a:t>
            </a:r>
            <a:endParaRPr lang="th-TH" b="1" dirty="0">
              <a:cs typeface="+mj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51520" y="1617147"/>
            <a:ext cx="4038600" cy="45259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th-TH" sz="3600" dirty="0" smtClean="0">
                <a:cs typeface="+mj-cs"/>
              </a:rPr>
              <a:t>งานบริการในรพ</a:t>
            </a:r>
            <a:r>
              <a:rPr lang="en-US" sz="3600" dirty="0" smtClean="0">
                <a:cs typeface="+mj-cs"/>
              </a:rPr>
              <a:t>.</a:t>
            </a:r>
            <a:r>
              <a:rPr lang="th-TH" sz="3600" dirty="0" smtClean="0">
                <a:cs typeface="+mj-cs"/>
              </a:rPr>
              <a:t>บันทึก</a:t>
            </a:r>
            <a:r>
              <a:rPr lang="en-US" sz="3600" dirty="0" err="1" smtClean="0">
                <a:cs typeface="+mj-cs"/>
              </a:rPr>
              <a:t>mit</a:t>
            </a:r>
            <a:r>
              <a:rPr lang="en-US" sz="3600" dirty="0" smtClean="0">
                <a:cs typeface="+mj-cs"/>
              </a:rPr>
              <a:t>-net </a:t>
            </a:r>
            <a:endParaRPr lang="th-TH" sz="3600" dirty="0" smtClean="0">
              <a:cs typeface="+mj-cs"/>
            </a:endParaRPr>
          </a:p>
          <a:p>
            <a:r>
              <a:rPr lang="th-TH" sz="3600" dirty="0" smtClean="0">
                <a:cs typeface="+mj-cs"/>
              </a:rPr>
              <a:t>ประเมินสมรรถภาพผู้ป่วย  ผู้สูงอายุ ผู้พิการ</a:t>
            </a:r>
          </a:p>
          <a:p>
            <a:r>
              <a:rPr lang="en-US" sz="3600" dirty="0" smtClean="0">
                <a:cs typeface="+mj-cs"/>
              </a:rPr>
              <a:t> function  </a:t>
            </a:r>
          </a:p>
          <a:p>
            <a:r>
              <a:rPr lang="en-US" sz="3600" dirty="0" err="1" smtClean="0">
                <a:cs typeface="+mj-cs"/>
              </a:rPr>
              <a:t>Speacial</a:t>
            </a:r>
            <a:r>
              <a:rPr lang="en-US" sz="3600" dirty="0" smtClean="0">
                <a:cs typeface="+mj-cs"/>
              </a:rPr>
              <a:t> pp</a:t>
            </a:r>
            <a:r>
              <a:rPr lang="th-TH" sz="3600" dirty="0" smtClean="0">
                <a:cs typeface="+mj-cs"/>
              </a:rPr>
              <a:t>กลุ่ม </a:t>
            </a:r>
            <a:r>
              <a:rPr lang="en-US" sz="3600" dirty="0" smtClean="0">
                <a:cs typeface="+mj-cs"/>
              </a:rPr>
              <a:t>pap smear </a:t>
            </a:r>
            <a:r>
              <a:rPr lang="th-TH" sz="3600" dirty="0" smtClean="0">
                <a:cs typeface="+mj-cs"/>
              </a:rPr>
              <a:t>ตรวจนม สุขภาพจิตในรพ</a:t>
            </a:r>
            <a:r>
              <a:rPr lang="en-US" sz="3600" dirty="0" smtClean="0">
                <a:cs typeface="+mj-cs"/>
              </a:rPr>
              <a:t>. </a:t>
            </a:r>
            <a:r>
              <a:rPr lang="th-TH" sz="3600" dirty="0" smtClean="0">
                <a:cs typeface="+mj-cs"/>
              </a:rPr>
              <a:t>บำบัดบุหรี่ สุรา </a:t>
            </a:r>
            <a:r>
              <a:rPr lang="th-TH" sz="3600" dirty="0" err="1" smtClean="0">
                <a:cs typeface="+mj-cs"/>
              </a:rPr>
              <a:t>ยาเสพติด</a:t>
            </a:r>
            <a:endParaRPr lang="en-US" sz="3600" dirty="0" smtClean="0">
              <a:cs typeface="+mj-cs"/>
            </a:endParaRPr>
          </a:p>
          <a:p>
            <a:pPr marL="0" indent="0">
              <a:buNone/>
            </a:pPr>
            <a:endParaRPr lang="th-TH" sz="3600" dirty="0" smtClean="0">
              <a:cs typeface="+mj-cs"/>
            </a:endParaRPr>
          </a:p>
          <a:p>
            <a:endParaRPr lang="th-TH" sz="3600" dirty="0" smtClean="0">
              <a:cs typeface="+mj-cs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งานความครอบคลุมบันทึก</a:t>
            </a: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jhcis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บันทึกงานคัดกรองผู้สูงอายุ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กระจาย 2 5"/>
          <p:cNvSpPr/>
          <p:nvPr/>
        </p:nvSpPr>
        <p:spPr>
          <a:xfrm>
            <a:off x="63655" y="32971"/>
            <a:ext cx="1919954" cy="158417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+mj-cs"/>
              </a:rPr>
              <a:t>HOT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03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57298"/>
            <a:ext cx="4038600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214422"/>
            <a:ext cx="40386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cs typeface="+mj-cs"/>
              </a:rPr>
              <a:t>เยี่ยมบ้าน</a:t>
            </a:r>
            <a:r>
              <a:rPr lang="en-US" b="1" dirty="0" err="1" smtClean="0">
                <a:cs typeface="+mj-cs"/>
              </a:rPr>
              <a:t>HHC,Home</a:t>
            </a:r>
            <a:r>
              <a:rPr lang="en-US" b="1" dirty="0" smtClean="0">
                <a:cs typeface="+mj-cs"/>
              </a:rPr>
              <a:t> visit</a:t>
            </a:r>
            <a:endParaRPr lang="th-TH" b="1" dirty="0">
              <a:cs typeface="+mj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51520" y="1617147"/>
            <a:ext cx="4038600" cy="45259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h-TH" sz="3600" dirty="0" smtClean="0">
                <a:cs typeface="+mj-cs"/>
              </a:rPr>
              <a:t>บันทึกงานเยี่ยมบ้านผู้ป่วยต่อเนื่องจากรพ</a:t>
            </a:r>
            <a:r>
              <a:rPr lang="en-US" sz="3600" dirty="0" smtClean="0">
                <a:cs typeface="+mj-cs"/>
              </a:rPr>
              <a:t>.</a:t>
            </a:r>
            <a:endParaRPr lang="en-US" sz="3600" dirty="0">
              <a:cs typeface="+mj-cs"/>
            </a:endParaRPr>
          </a:p>
          <a:p>
            <a:r>
              <a:rPr lang="th-TH" sz="3600" dirty="0" smtClean="0">
                <a:cs typeface="+mj-cs"/>
              </a:rPr>
              <a:t>การบันทึกแฟ้มรับส่งต่อเพื่อส่งข้อมูลเข้าระบบ</a:t>
            </a:r>
            <a:r>
              <a:rPr lang="en-US" sz="3600" dirty="0" err="1" smtClean="0">
                <a:cs typeface="+mj-cs"/>
              </a:rPr>
              <a:t>thai</a:t>
            </a:r>
            <a:r>
              <a:rPr lang="en-US" sz="3600" dirty="0" smtClean="0">
                <a:cs typeface="+mj-cs"/>
              </a:rPr>
              <a:t> refer</a:t>
            </a:r>
          </a:p>
          <a:p>
            <a:pPr marL="0" indent="0">
              <a:buNone/>
            </a:pPr>
            <a:endParaRPr lang="th-TH" sz="3600" dirty="0" smtClean="0">
              <a:cs typeface="+mj-cs"/>
            </a:endParaRPr>
          </a:p>
          <a:p>
            <a:endParaRPr lang="th-TH" sz="3600" dirty="0" smtClean="0">
              <a:cs typeface="+mj-cs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งานความครอบคลุมบันทึก</a:t>
            </a: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jhcis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dirty="0"/>
              <a:t>งานสำรวจประชากร </a:t>
            </a:r>
            <a:r>
              <a:rPr lang="en-US" sz="3600" dirty="0"/>
              <a:t>type 1,2.3.4,</a:t>
            </a:r>
            <a:r>
              <a:rPr lang="th-TH" sz="3600" dirty="0"/>
              <a:t>ผู้</a:t>
            </a:r>
            <a:r>
              <a:rPr lang="th-TH" sz="3600" dirty="0" smtClean="0"/>
              <a:t>พิการข้อมูลพื้นฐาน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เยี่ยมบ้าน</a:t>
            </a: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pt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DHF,TB ,</a:t>
            </a: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HHC,Home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visit</a:t>
            </a:r>
          </a:p>
          <a:p>
            <a:pPr>
              <a:buFontTx/>
              <a:buChar char="-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งานคัดกรอง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NCD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ต้อกระจก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ผส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.</a:t>
            </a:r>
            <a:endParaRPr lang="th-TH" sz="3600" dirty="0" smtClean="0"/>
          </a:p>
        </p:txBody>
      </p:sp>
      <p:sp>
        <p:nvSpPr>
          <p:cNvPr id="5" name="กระจาย 2 5"/>
          <p:cNvSpPr/>
          <p:nvPr/>
        </p:nvSpPr>
        <p:spPr>
          <a:xfrm>
            <a:off x="63655" y="32971"/>
            <a:ext cx="1919954" cy="158417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+mj-cs"/>
              </a:rPr>
              <a:t>HOT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83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3339" y="1285860"/>
            <a:ext cx="8902131" cy="44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cs typeface="+mj-cs"/>
              </a:rPr>
              <a:t>ทบทวนประเด็นการบันทึกที่สำคัญ</a:t>
            </a:r>
            <a:endParaRPr lang="th-TH" b="1" dirty="0">
              <a:cs typeface="+mj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51520" y="1610634"/>
            <a:ext cx="4038600" cy="45259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th-TH" sz="3600" dirty="0" smtClean="0">
                <a:cs typeface="+mj-cs"/>
              </a:rPr>
              <a:t>งานบริการในรพ</a:t>
            </a:r>
            <a:r>
              <a:rPr lang="en-US" sz="3600" dirty="0" smtClean="0">
                <a:cs typeface="+mj-cs"/>
              </a:rPr>
              <a:t>.</a:t>
            </a:r>
            <a:r>
              <a:rPr lang="th-TH" sz="3600" dirty="0" smtClean="0">
                <a:cs typeface="+mj-cs"/>
              </a:rPr>
              <a:t>บันทึก</a:t>
            </a:r>
            <a:r>
              <a:rPr lang="en-US" sz="3600" dirty="0" err="1" smtClean="0">
                <a:cs typeface="+mj-cs"/>
              </a:rPr>
              <a:t>mit</a:t>
            </a:r>
            <a:r>
              <a:rPr lang="en-US" sz="3600" dirty="0" smtClean="0">
                <a:cs typeface="+mj-cs"/>
              </a:rPr>
              <a:t>-net </a:t>
            </a:r>
            <a:endParaRPr lang="th-TH" sz="3600" dirty="0" smtClean="0">
              <a:cs typeface="+mj-cs"/>
            </a:endParaRPr>
          </a:p>
          <a:p>
            <a:r>
              <a:rPr lang="th-TH" sz="3600" dirty="0" smtClean="0">
                <a:cs typeface="+mj-cs"/>
              </a:rPr>
              <a:t>ประเมินสมรรถภาพผู้ป่วย  ผู้สูงอายุ ผู้พิการ</a:t>
            </a:r>
            <a:r>
              <a:rPr lang="en-US" sz="3600" dirty="0" smtClean="0">
                <a:cs typeface="+mj-cs"/>
              </a:rPr>
              <a:t> function  </a:t>
            </a:r>
          </a:p>
          <a:p>
            <a:r>
              <a:rPr lang="th-TH" sz="3600" dirty="0" smtClean="0"/>
              <a:t>คัดกรอง</a:t>
            </a:r>
            <a:r>
              <a:rPr lang="en-US" sz="3600" dirty="0" err="1" smtClean="0"/>
              <a:t>cvd</a:t>
            </a:r>
            <a:r>
              <a:rPr lang="en-US" sz="3600" dirty="0" smtClean="0"/>
              <a:t> risk</a:t>
            </a:r>
            <a:r>
              <a:rPr lang="th-TH" sz="3600" dirty="0" smtClean="0"/>
              <a:t>ในผู้ป่วยสูงอายุ</a:t>
            </a:r>
          </a:p>
          <a:p>
            <a:r>
              <a:rPr lang="th-TH" sz="3600" dirty="0" smtClean="0"/>
              <a:t>บันทึกตรวจตา เท้าเบาหวาน ออกแฟ้ม</a:t>
            </a:r>
            <a:r>
              <a:rPr lang="en-US" sz="3600" dirty="0" smtClean="0"/>
              <a:t>chronic fu</a:t>
            </a:r>
            <a:endParaRPr lang="th-TH" sz="3600" dirty="0" smtClean="0">
              <a:cs typeface="+mj-cs"/>
            </a:endParaRPr>
          </a:p>
          <a:p>
            <a:endParaRPr lang="th-TH" sz="3600" dirty="0" smtClean="0">
              <a:cs typeface="+mj-cs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งานความครอบคลุมบันทึก</a:t>
            </a: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jhcis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CHRONIC FU</a:t>
            </a:r>
          </a:p>
          <a:p>
            <a:pPr>
              <a:buFontTx/>
              <a:buChar char="-"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LAB FU</a:t>
            </a:r>
          </a:p>
          <a:p>
            <a:pPr>
              <a:buFontTx/>
              <a:buChar char="-"/>
            </a:pPr>
            <a:endParaRPr lang="th-TH" sz="3600" dirty="0"/>
          </a:p>
        </p:txBody>
      </p:sp>
      <p:sp>
        <p:nvSpPr>
          <p:cNvPr id="5" name="กระจาย 2 5"/>
          <p:cNvSpPr/>
          <p:nvPr/>
        </p:nvSpPr>
        <p:spPr>
          <a:xfrm>
            <a:off x="63655" y="32971"/>
            <a:ext cx="1919954" cy="158417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+mj-cs"/>
              </a:rPr>
              <a:t>HOT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93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cs typeface="+mj-cs"/>
              </a:rPr>
              <a:t>ระบบส่งต่อ</a:t>
            </a:r>
            <a:r>
              <a:rPr lang="en-US" b="1" dirty="0" err="1" smtClean="0">
                <a:cs typeface="+mj-cs"/>
              </a:rPr>
              <a:t>coc</a:t>
            </a:r>
            <a:endParaRPr lang="th-TH" b="1" dirty="0">
              <a:cs typeface="+mj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51520" y="1617147"/>
            <a:ext cx="4038600" cy="45259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th-TH" sz="3600" dirty="0" smtClean="0">
                <a:cs typeface="+mj-cs"/>
              </a:rPr>
              <a:t>งานบริการในรพ</a:t>
            </a:r>
            <a:r>
              <a:rPr lang="en-US" sz="3600" dirty="0" smtClean="0">
                <a:cs typeface="+mj-cs"/>
              </a:rPr>
              <a:t>.</a:t>
            </a:r>
            <a:r>
              <a:rPr lang="th-TH" sz="3600" dirty="0" smtClean="0">
                <a:cs typeface="+mj-cs"/>
              </a:rPr>
              <a:t>บันทึก</a:t>
            </a:r>
            <a:r>
              <a:rPr lang="en-US" sz="3600" dirty="0" err="1" smtClean="0">
                <a:cs typeface="+mj-cs"/>
              </a:rPr>
              <a:t>mit</a:t>
            </a:r>
            <a:r>
              <a:rPr lang="en-US" sz="3600" dirty="0" smtClean="0">
                <a:cs typeface="+mj-cs"/>
              </a:rPr>
              <a:t>-net </a:t>
            </a:r>
            <a:endParaRPr lang="th-TH" sz="3600" dirty="0" smtClean="0">
              <a:cs typeface="+mj-cs"/>
            </a:endParaRPr>
          </a:p>
          <a:p>
            <a:r>
              <a:rPr lang="th-TH" sz="3600" dirty="0" smtClean="0"/>
              <a:t>งานบันทึกข้อมูลประชากร </a:t>
            </a:r>
            <a:r>
              <a:rPr lang="en-US" sz="3600" dirty="0" err="1" smtClean="0"/>
              <a:t>updat</a:t>
            </a:r>
            <a:r>
              <a:rPr lang="th-TH" sz="3600" dirty="0" smtClean="0"/>
              <a:t>ที่อยู่ให้เป็น</a:t>
            </a:r>
            <a:r>
              <a:rPr lang="th-TH" sz="3600" dirty="0" err="1" smtClean="0"/>
              <a:t>ปัจจ</a:t>
            </a:r>
            <a:r>
              <a:rPr lang="th-TH" sz="3600" dirty="0" smtClean="0"/>
              <a:t>จุบัน </a:t>
            </a:r>
            <a:r>
              <a:rPr lang="en-US" sz="3600" dirty="0"/>
              <a:t>type </a:t>
            </a:r>
            <a:r>
              <a:rPr lang="en-US" sz="3600" dirty="0" smtClean="0"/>
              <a:t>1,2.3.4</a:t>
            </a:r>
            <a:r>
              <a:rPr lang="en-US" sz="3600" dirty="0"/>
              <a:t> </a:t>
            </a:r>
            <a:r>
              <a:rPr lang="th-TH" sz="3600" dirty="0" smtClean="0"/>
              <a:t>ระบุประเภทต่างด้าว</a:t>
            </a:r>
            <a:endParaRPr lang="th-TH" sz="3600" dirty="0" smtClean="0">
              <a:cs typeface="+mj-cs"/>
            </a:endParaRPr>
          </a:p>
          <a:p>
            <a:r>
              <a:rPr lang="th-TH" sz="3600" dirty="0" smtClean="0">
                <a:cs typeface="+mj-cs"/>
              </a:rPr>
              <a:t>งานบริการ </a:t>
            </a:r>
            <a:r>
              <a:rPr lang="en-US" sz="3600" dirty="0" err="1" smtClean="0">
                <a:cs typeface="+mj-cs"/>
              </a:rPr>
              <a:t>anc</a:t>
            </a:r>
            <a:r>
              <a:rPr lang="en-US" sz="3600" dirty="0" smtClean="0">
                <a:cs typeface="+mj-cs"/>
              </a:rPr>
              <a:t>  pp newborn care  epi</a:t>
            </a:r>
          </a:p>
          <a:p>
            <a:r>
              <a:rPr lang="th-TH" sz="3600" dirty="0"/>
              <a:t>บันทึกพัฒนาการเพื่อออก</a:t>
            </a:r>
            <a:r>
              <a:rPr lang="en-US" sz="3600" dirty="0" err="1"/>
              <a:t>speacialpp</a:t>
            </a:r>
            <a:r>
              <a:rPr lang="th-TH" sz="3600" dirty="0"/>
              <a:t>เด็ก</a:t>
            </a:r>
          </a:p>
          <a:p>
            <a:r>
              <a:rPr lang="th-TH" sz="3600" dirty="0"/>
              <a:t>บันทึกเพื่อออกแฟ้ม</a:t>
            </a:r>
            <a:r>
              <a:rPr lang="en-US" sz="3600" dirty="0" err="1"/>
              <a:t>nutrion</a:t>
            </a:r>
            <a:r>
              <a:rPr lang="th-TH" sz="3600" dirty="0"/>
              <a:t>การใช้ขวดนมและนมแม่</a:t>
            </a:r>
          </a:p>
          <a:p>
            <a:r>
              <a:rPr lang="th-TH" sz="3600" dirty="0" smtClean="0">
                <a:cs typeface="+mj-cs"/>
              </a:rPr>
              <a:t>ประเมินสมรรถภาพผู้ป่วย  ผู้สูงอายุ ผู้พิการ</a:t>
            </a:r>
          </a:p>
          <a:p>
            <a:r>
              <a:rPr lang="en-US" sz="3600" dirty="0" smtClean="0">
                <a:cs typeface="+mj-cs"/>
              </a:rPr>
              <a:t> function  </a:t>
            </a:r>
          </a:p>
          <a:p>
            <a:r>
              <a:rPr lang="en-US" sz="3600" dirty="0" err="1" smtClean="0">
                <a:cs typeface="+mj-cs"/>
              </a:rPr>
              <a:t>Speacial</a:t>
            </a:r>
            <a:r>
              <a:rPr lang="en-US" sz="3600" dirty="0" smtClean="0">
                <a:cs typeface="+mj-cs"/>
              </a:rPr>
              <a:t> pp</a:t>
            </a:r>
            <a:r>
              <a:rPr lang="th-TH" sz="3600" dirty="0" smtClean="0">
                <a:cs typeface="+mj-cs"/>
              </a:rPr>
              <a:t>กลุ่ม </a:t>
            </a:r>
            <a:r>
              <a:rPr lang="en-US" sz="3600" dirty="0" smtClean="0">
                <a:cs typeface="+mj-cs"/>
              </a:rPr>
              <a:t>pap smear </a:t>
            </a:r>
            <a:r>
              <a:rPr lang="th-TH" sz="3600" dirty="0" smtClean="0">
                <a:cs typeface="+mj-cs"/>
              </a:rPr>
              <a:t>ตรวจนม สุขภาพจิตในรพ</a:t>
            </a:r>
            <a:r>
              <a:rPr lang="en-US" sz="3600" dirty="0" smtClean="0">
                <a:cs typeface="+mj-cs"/>
              </a:rPr>
              <a:t>. </a:t>
            </a:r>
            <a:r>
              <a:rPr lang="th-TH" sz="3600" dirty="0" smtClean="0">
                <a:cs typeface="+mj-cs"/>
              </a:rPr>
              <a:t>บำบัดบุหรี่ สุรา </a:t>
            </a:r>
            <a:r>
              <a:rPr lang="th-TH" sz="3600" dirty="0" err="1" smtClean="0">
                <a:cs typeface="+mj-cs"/>
              </a:rPr>
              <a:t>ยาเสพติด</a:t>
            </a:r>
            <a:endParaRPr lang="en-US" sz="3600" dirty="0" smtClean="0">
              <a:cs typeface="+mj-cs"/>
            </a:endParaRPr>
          </a:p>
          <a:p>
            <a:r>
              <a:rPr lang="th-TH" sz="3600" dirty="0" smtClean="0">
                <a:cs typeface="+mj-cs"/>
              </a:rPr>
              <a:t>คัดกรอง</a:t>
            </a:r>
            <a:r>
              <a:rPr lang="en-US" sz="3600" dirty="0" err="1" smtClean="0">
                <a:cs typeface="+mj-cs"/>
              </a:rPr>
              <a:t>va</a:t>
            </a:r>
            <a:r>
              <a:rPr lang="th-TH" sz="3600" dirty="0" smtClean="0">
                <a:cs typeface="+mj-cs"/>
              </a:rPr>
              <a:t>ในรพ</a:t>
            </a:r>
            <a:r>
              <a:rPr lang="en-US" sz="3600" dirty="0" smtClean="0">
                <a:cs typeface="+mj-cs"/>
              </a:rPr>
              <a:t>.</a:t>
            </a:r>
          </a:p>
          <a:p>
            <a:r>
              <a:rPr lang="th-TH" sz="3600" dirty="0" smtClean="0">
                <a:cs typeface="+mj-cs"/>
              </a:rPr>
              <a:t>คัดกรอง</a:t>
            </a:r>
            <a:r>
              <a:rPr lang="en-US" sz="3600" dirty="0" err="1" smtClean="0">
                <a:cs typeface="+mj-cs"/>
              </a:rPr>
              <a:t>cvd</a:t>
            </a:r>
            <a:r>
              <a:rPr lang="en-US" sz="3600" dirty="0" smtClean="0">
                <a:cs typeface="+mj-cs"/>
              </a:rPr>
              <a:t> risk</a:t>
            </a:r>
            <a:r>
              <a:rPr lang="th-TH" sz="3600" dirty="0" smtClean="0">
                <a:cs typeface="+mj-cs"/>
              </a:rPr>
              <a:t>ในผู้ป่วยสูงอายุ</a:t>
            </a:r>
          </a:p>
          <a:p>
            <a:r>
              <a:rPr lang="th-TH" sz="3600" dirty="0" smtClean="0">
                <a:cs typeface="+mj-cs"/>
              </a:rPr>
              <a:t>บันทึกตรวจตา เท้าเบาหวาน ออกแฟ้ม</a:t>
            </a:r>
            <a:r>
              <a:rPr lang="en-US" sz="3600" dirty="0" smtClean="0">
                <a:cs typeface="+mj-cs"/>
              </a:rPr>
              <a:t>chronic </a:t>
            </a:r>
            <a:r>
              <a:rPr lang="en-US" sz="3600" dirty="0" err="1" smtClean="0">
                <a:cs typeface="+mj-cs"/>
              </a:rPr>
              <a:t>fu</a:t>
            </a:r>
            <a:endParaRPr lang="en-US" sz="3600" dirty="0" smtClean="0">
              <a:cs typeface="+mj-cs"/>
            </a:endParaRPr>
          </a:p>
          <a:p>
            <a:r>
              <a:rPr lang="th-TH" sz="3600" dirty="0" smtClean="0">
                <a:cs typeface="+mj-cs"/>
              </a:rPr>
              <a:t>บันทึกงานเยี่ยมบ้านผู้ป่วยต่อเนื่องจากรพ</a:t>
            </a:r>
            <a:r>
              <a:rPr lang="en-US" sz="3600" dirty="0" smtClean="0">
                <a:cs typeface="+mj-cs"/>
              </a:rPr>
              <a:t>.</a:t>
            </a:r>
            <a:endParaRPr lang="en-US" sz="3600" dirty="0">
              <a:cs typeface="+mj-cs"/>
            </a:endParaRPr>
          </a:p>
          <a:p>
            <a:r>
              <a:rPr lang="th-TH" sz="3600" dirty="0" smtClean="0">
                <a:cs typeface="+mj-cs"/>
              </a:rPr>
              <a:t>การบันทึกแฟ้มรับส่งต่อเพื่อส่งข้อมูลเข้าระบบ</a:t>
            </a:r>
            <a:r>
              <a:rPr lang="en-US" sz="3600" dirty="0" err="1" smtClean="0">
                <a:cs typeface="+mj-cs"/>
              </a:rPr>
              <a:t>thai</a:t>
            </a:r>
            <a:r>
              <a:rPr lang="en-US" sz="3600" dirty="0" smtClean="0">
                <a:cs typeface="+mj-cs"/>
              </a:rPr>
              <a:t> refer</a:t>
            </a:r>
          </a:p>
          <a:p>
            <a:r>
              <a:rPr lang="th-TH" sz="3600" dirty="0" smtClean="0">
                <a:cs typeface="+mj-cs"/>
              </a:rPr>
              <a:t>บันทึกงานทันตก</a:t>
            </a:r>
            <a:r>
              <a:rPr lang="th-TH" sz="3600" dirty="0" err="1" smtClean="0">
                <a:cs typeface="+mj-cs"/>
              </a:rPr>
              <a:t>รรม</a:t>
            </a:r>
            <a:r>
              <a:rPr lang="th-TH" sz="3600" dirty="0" smtClean="0">
                <a:cs typeface="+mj-cs"/>
              </a:rPr>
              <a:t>บริการ</a:t>
            </a:r>
          </a:p>
          <a:p>
            <a:pPr marL="0" indent="0">
              <a:buNone/>
            </a:pPr>
            <a:endParaRPr lang="th-TH" sz="3600" dirty="0" smtClean="0">
              <a:cs typeface="+mj-cs"/>
            </a:endParaRPr>
          </a:p>
          <a:p>
            <a:endParaRPr lang="th-TH" sz="3600" dirty="0" smtClean="0">
              <a:cs typeface="+mj-cs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งานความครอบคลุมบันทึก</a:t>
            </a: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jhcis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dirty="0"/>
              <a:t>งานสำรวจประชากร </a:t>
            </a:r>
            <a:r>
              <a:rPr lang="en-US" sz="3600" dirty="0"/>
              <a:t>type 1,2.3.4,</a:t>
            </a:r>
            <a:r>
              <a:rPr lang="th-TH" sz="3600" dirty="0"/>
              <a:t>ผู้</a:t>
            </a:r>
            <a:r>
              <a:rPr lang="th-TH" sz="3600" dirty="0" smtClean="0"/>
              <a:t>พิการข้อมูลพื้นฐาน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ความครอบคลุม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ANC, PP,NEWBORN, </a:t>
            </a:r>
          </a:p>
          <a:p>
            <a:pPr>
              <a:buFontTx/>
              <a:buChar char="-"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NEWBORN CARE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ที่รับบริการที่สถานพยาบาลอื่นๆ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>
              <a:buFontTx/>
              <a:buChar char="-"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EPI</a:t>
            </a:r>
          </a:p>
          <a:p>
            <a:pPr>
              <a:buFontTx/>
              <a:buChar char="-"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CHRONIC FU</a:t>
            </a:r>
          </a:p>
          <a:p>
            <a:pPr>
              <a:buFontTx/>
              <a:buChar char="-"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LAB FU</a:t>
            </a:r>
          </a:p>
          <a:p>
            <a:pPr>
              <a:buFontTx/>
              <a:buChar char="-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เยี่ยมบ้าน</a:t>
            </a: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pt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DHF,TB ,</a:t>
            </a: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HHC,Home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visit</a:t>
            </a:r>
          </a:p>
          <a:p>
            <a:pPr>
              <a:buFontTx/>
              <a:buChar char="-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งานคัดกรอง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NCD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ต้อกระจก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ผส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.</a:t>
            </a:r>
            <a:endParaRPr lang="th-TH" sz="3600" dirty="0" smtClean="0"/>
          </a:p>
          <a:p>
            <a:r>
              <a:rPr lang="th-TH" sz="3600" dirty="0" smtClean="0"/>
              <a:t>อนามัยโรงเรียน ภาวะโภชนาการ </a:t>
            </a:r>
            <a:r>
              <a:rPr lang="en-US" sz="3600" dirty="0" smtClean="0"/>
              <a:t>0-5</a:t>
            </a:r>
            <a:r>
              <a:rPr lang="th-TH" sz="3600" dirty="0" smtClean="0"/>
              <a:t>ปี</a:t>
            </a:r>
          </a:p>
          <a:p>
            <a:r>
              <a:rPr lang="en-US" sz="3600" dirty="0" smtClean="0"/>
              <a:t>,6-18</a:t>
            </a:r>
            <a:r>
              <a:rPr lang="th-TH" sz="3600" dirty="0" smtClean="0"/>
              <a:t>ปี</a:t>
            </a:r>
          </a:p>
          <a:p>
            <a:r>
              <a:rPr lang="th-TH" sz="3600" dirty="0" smtClean="0"/>
              <a:t>พัฒนาการ</a:t>
            </a:r>
          </a:p>
          <a:p>
            <a:r>
              <a:rPr lang="th-TH" sz="3600" dirty="0" smtClean="0"/>
              <a:t>ทันตก</a:t>
            </a:r>
            <a:r>
              <a:rPr lang="th-TH" sz="3600" dirty="0" err="1" smtClean="0"/>
              <a:t>รรม</a:t>
            </a:r>
            <a:r>
              <a:rPr lang="th-TH" sz="3600" dirty="0" smtClean="0"/>
              <a:t>ส่งเสริม</a:t>
            </a:r>
          </a:p>
          <a:p>
            <a:r>
              <a:rPr lang="th-TH" sz="3600" dirty="0" smtClean="0"/>
              <a:t>งานตรวจสารเคมีเกษตรกร</a:t>
            </a:r>
            <a:endParaRPr lang="th-TH" sz="3600" dirty="0"/>
          </a:p>
        </p:txBody>
      </p:sp>
      <p:sp>
        <p:nvSpPr>
          <p:cNvPr id="5" name="กระจาย 2 5"/>
          <p:cNvSpPr/>
          <p:nvPr/>
        </p:nvSpPr>
        <p:spPr>
          <a:xfrm>
            <a:off x="63655" y="32971"/>
            <a:ext cx="1919954" cy="158417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+mj-cs"/>
              </a:rPr>
              <a:t>HOT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11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cs typeface="+mj-cs"/>
              </a:rPr>
              <a:t>จิตเวช สุขภาพจิต บำบัด</a:t>
            </a:r>
            <a:r>
              <a:rPr lang="th-TH" b="1" dirty="0" err="1" smtClean="0">
                <a:cs typeface="+mj-cs"/>
              </a:rPr>
              <a:t>ยาเสพติด</a:t>
            </a:r>
            <a:endParaRPr lang="th-TH" b="1" dirty="0">
              <a:cs typeface="+mj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51520" y="1617147"/>
            <a:ext cx="4038600" cy="45259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3600" dirty="0" err="1" smtClean="0">
                <a:cs typeface="+mj-cs"/>
              </a:rPr>
              <a:t>mit</a:t>
            </a:r>
            <a:r>
              <a:rPr lang="en-US" sz="3600" dirty="0" smtClean="0">
                <a:cs typeface="+mj-cs"/>
              </a:rPr>
              <a:t>-net </a:t>
            </a:r>
            <a:endParaRPr lang="th-TH" sz="3600" dirty="0" smtClean="0">
              <a:cs typeface="+mj-cs"/>
            </a:endParaRPr>
          </a:p>
          <a:p>
            <a:r>
              <a:rPr lang="en-US" sz="3600" dirty="0" err="1" smtClean="0">
                <a:cs typeface="+mj-cs"/>
              </a:rPr>
              <a:t>Speacial</a:t>
            </a:r>
            <a:r>
              <a:rPr lang="en-US" sz="3600" dirty="0" smtClean="0">
                <a:cs typeface="+mj-cs"/>
              </a:rPr>
              <a:t> pp</a:t>
            </a:r>
            <a:r>
              <a:rPr lang="th-TH" sz="3600" dirty="0" smtClean="0">
                <a:cs typeface="+mj-cs"/>
              </a:rPr>
              <a:t>กลุ่ม </a:t>
            </a:r>
            <a:r>
              <a:rPr lang="en-US" sz="3600" dirty="0" smtClean="0">
                <a:cs typeface="+mj-cs"/>
              </a:rPr>
              <a:t>pap smear </a:t>
            </a:r>
            <a:r>
              <a:rPr lang="th-TH" sz="3600" dirty="0" smtClean="0">
                <a:cs typeface="+mj-cs"/>
              </a:rPr>
              <a:t>ตรวจนม สุขภาพจิตในรพ</a:t>
            </a:r>
            <a:r>
              <a:rPr lang="en-US" sz="3600" dirty="0" smtClean="0">
                <a:cs typeface="+mj-cs"/>
              </a:rPr>
              <a:t>. </a:t>
            </a:r>
            <a:r>
              <a:rPr lang="th-TH" sz="3600" dirty="0" smtClean="0">
                <a:cs typeface="+mj-cs"/>
              </a:rPr>
              <a:t>บำบัดบุหรี่ สุรา </a:t>
            </a:r>
            <a:r>
              <a:rPr lang="th-TH" sz="3600" dirty="0" err="1" smtClean="0">
                <a:cs typeface="+mj-cs"/>
              </a:rPr>
              <a:t>ยาเสพติด</a:t>
            </a:r>
            <a:endParaRPr lang="en-US" sz="3600" dirty="0" smtClean="0">
              <a:cs typeface="+mj-cs"/>
            </a:endParaRPr>
          </a:p>
          <a:p>
            <a:r>
              <a:rPr lang="th-TH" sz="3600" dirty="0" smtClean="0">
                <a:cs typeface="+mj-cs"/>
              </a:rPr>
              <a:t>บำบัดเหล้า </a:t>
            </a:r>
            <a:r>
              <a:rPr lang="en-US" sz="3600" dirty="0" smtClean="0">
                <a:cs typeface="+mj-cs"/>
              </a:rPr>
              <a:t>F 10.0-10.9</a:t>
            </a:r>
          </a:p>
          <a:p>
            <a:r>
              <a:rPr lang="th-TH" sz="3600" dirty="0" smtClean="0">
                <a:cs typeface="+mj-cs"/>
              </a:rPr>
              <a:t>บำบัดบุหรี่ </a:t>
            </a:r>
            <a:r>
              <a:rPr lang="en-US" sz="3600" dirty="0" smtClean="0">
                <a:cs typeface="+mj-cs"/>
              </a:rPr>
              <a:t>F17.1-17.2+ Z508</a:t>
            </a:r>
            <a:endParaRPr lang="th-TH" sz="3600" dirty="0" smtClean="0">
              <a:cs typeface="+mj-cs"/>
            </a:endParaRPr>
          </a:p>
          <a:p>
            <a:pPr marL="0" indent="0">
              <a:buNone/>
            </a:pPr>
            <a:endParaRPr lang="th-TH" sz="3600" dirty="0" smtClean="0">
              <a:cs typeface="+mj-cs"/>
            </a:endParaRPr>
          </a:p>
          <a:p>
            <a:endParaRPr lang="th-TH" sz="3600" dirty="0" smtClean="0">
              <a:cs typeface="+mj-cs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jhcis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กระจาย 2 5"/>
          <p:cNvSpPr/>
          <p:nvPr/>
        </p:nvSpPr>
        <p:spPr>
          <a:xfrm>
            <a:off x="63655" y="32971"/>
            <a:ext cx="1919954" cy="158417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+mj-cs"/>
              </a:rPr>
              <a:t>HOT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15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cs typeface="+mj-cs"/>
              </a:rPr>
              <a:t>งานอาชีวอนามัยและสิ่งแวดล้อม</a:t>
            </a:r>
            <a:endParaRPr lang="th-TH" b="1" dirty="0">
              <a:cs typeface="+mj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51520" y="1617147"/>
            <a:ext cx="4038600" cy="45259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 smtClean="0">
                <a:cs typeface="+mj-cs"/>
              </a:rPr>
              <a:t>mit</a:t>
            </a:r>
            <a:r>
              <a:rPr lang="en-US" sz="3600" dirty="0" smtClean="0">
                <a:cs typeface="+mj-cs"/>
              </a:rPr>
              <a:t>-net </a:t>
            </a:r>
            <a:endParaRPr lang="th-TH" sz="3600" dirty="0" smtClean="0">
              <a:cs typeface="+mj-cs"/>
            </a:endParaRPr>
          </a:p>
          <a:p>
            <a:pPr marL="0" indent="0">
              <a:buNone/>
            </a:pPr>
            <a:endParaRPr lang="th-TH" sz="3600" dirty="0" smtClean="0">
              <a:cs typeface="+mj-cs"/>
            </a:endParaRPr>
          </a:p>
          <a:p>
            <a:endParaRPr lang="th-TH" sz="3600" dirty="0" smtClean="0">
              <a:cs typeface="+mj-cs"/>
            </a:endParaRPr>
          </a:p>
        </p:txBody>
      </p:sp>
      <p:sp>
        <p:nvSpPr>
          <p:cNvPr id="5" name="กระจาย 2 5"/>
          <p:cNvSpPr/>
          <p:nvPr/>
        </p:nvSpPr>
        <p:spPr>
          <a:xfrm>
            <a:off x="63655" y="32971"/>
            <a:ext cx="1919954" cy="158417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+mj-cs"/>
              </a:rPr>
              <a:t>HOT</a:t>
            </a:r>
            <a:endParaRPr lang="th-TH" dirty="0">
              <a:cs typeface="+mj-cs"/>
            </a:endParaRP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JHCIS</a:t>
            </a:r>
          </a:p>
          <a:p>
            <a:r>
              <a:rPr lang="th-TH" dirty="0" smtClean="0"/>
              <a:t>บันทึกหน้ารับบริการ</a:t>
            </a:r>
          </a:p>
          <a:p>
            <a:r>
              <a:rPr lang="th-TH" dirty="0" smtClean="0"/>
              <a:t>วินิจฉัย</a:t>
            </a:r>
          </a:p>
          <a:p>
            <a:r>
              <a:rPr lang="th-TH" dirty="0" smtClean="0"/>
              <a:t>เลือก</a:t>
            </a:r>
            <a:r>
              <a:rPr lang="en-US" dirty="0" err="1" smtClean="0"/>
              <a:t>speacial</a:t>
            </a:r>
            <a:r>
              <a:rPr lang="en-US" dirty="0" smtClean="0"/>
              <a:t> pp</a:t>
            </a:r>
            <a:r>
              <a:rPr lang="th-TH" dirty="0" smtClean="0"/>
              <a:t>รหัส</a:t>
            </a:r>
          </a:p>
          <a:p>
            <a:r>
              <a:rPr lang="th-TH" dirty="0" smtClean="0"/>
              <a:t>เลือก</a:t>
            </a:r>
            <a:r>
              <a:rPr lang="en-US" dirty="0" smtClean="0"/>
              <a:t>Community service</a:t>
            </a:r>
            <a:endParaRPr lang="th-TH" dirty="0" smtClean="0"/>
          </a:p>
          <a:p>
            <a:r>
              <a:rPr lang="th-TH" dirty="0" smtClean="0"/>
              <a:t>บันทึกกิจกรรม</a:t>
            </a:r>
            <a:r>
              <a:rPr lang="en-US" dirty="0" smtClean="0"/>
              <a:t>community activity</a:t>
            </a:r>
            <a:r>
              <a:rPr lang="th-TH" dirty="0" smtClean="0"/>
              <a:t>เป็นกลุ่มได้ด้วยโดยระบุเป็นหมู่บ้าน</a:t>
            </a:r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7705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cs typeface="+mj-cs"/>
              </a:rPr>
              <a:t>ทันตก</a:t>
            </a:r>
            <a:r>
              <a:rPr lang="th-TH" b="1" dirty="0" err="1" smtClean="0">
                <a:cs typeface="+mj-cs"/>
              </a:rPr>
              <a:t>รรม</a:t>
            </a:r>
            <a:r>
              <a:rPr lang="th-TH" b="1" dirty="0" smtClean="0">
                <a:cs typeface="+mj-cs"/>
              </a:rPr>
              <a:t>บริการ/ส่งเสริม</a:t>
            </a:r>
            <a:endParaRPr lang="th-TH" b="1" dirty="0">
              <a:cs typeface="+mj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51520" y="1617147"/>
            <a:ext cx="4038600" cy="45259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th-TH" sz="3600" dirty="0" smtClean="0">
                <a:cs typeface="+mj-cs"/>
              </a:rPr>
              <a:t>งานบริการในรพ</a:t>
            </a:r>
            <a:r>
              <a:rPr lang="en-US" sz="3600" dirty="0" smtClean="0">
                <a:cs typeface="+mj-cs"/>
              </a:rPr>
              <a:t>.</a:t>
            </a:r>
            <a:r>
              <a:rPr lang="th-TH" sz="3600" dirty="0" smtClean="0">
                <a:cs typeface="+mj-cs"/>
              </a:rPr>
              <a:t>บันทึก</a:t>
            </a:r>
            <a:r>
              <a:rPr lang="en-US" sz="3600" dirty="0" err="1" smtClean="0">
                <a:cs typeface="+mj-cs"/>
              </a:rPr>
              <a:t>mit</a:t>
            </a:r>
            <a:r>
              <a:rPr lang="en-US" sz="3600" dirty="0" smtClean="0">
                <a:cs typeface="+mj-cs"/>
              </a:rPr>
              <a:t>-net </a:t>
            </a:r>
            <a:endParaRPr lang="th-TH" sz="3600" dirty="0" smtClean="0">
              <a:cs typeface="+mj-cs"/>
            </a:endParaRPr>
          </a:p>
          <a:p>
            <a:r>
              <a:rPr lang="th-TH" sz="3600" dirty="0" smtClean="0"/>
              <a:t>งานบันทึกข้อมูลประชากร </a:t>
            </a:r>
            <a:r>
              <a:rPr lang="en-US" sz="3600" dirty="0" err="1" smtClean="0"/>
              <a:t>updat</a:t>
            </a:r>
            <a:r>
              <a:rPr lang="th-TH" sz="3600" dirty="0" smtClean="0"/>
              <a:t>ที่อยู่ให้เป็น</a:t>
            </a:r>
            <a:r>
              <a:rPr lang="th-TH" sz="3600" dirty="0" err="1" smtClean="0"/>
              <a:t>ปัจจ</a:t>
            </a:r>
            <a:r>
              <a:rPr lang="th-TH" sz="3600" dirty="0" smtClean="0"/>
              <a:t>จุบัน </a:t>
            </a:r>
            <a:r>
              <a:rPr lang="en-US" sz="3600" dirty="0"/>
              <a:t>type </a:t>
            </a:r>
            <a:r>
              <a:rPr lang="en-US" sz="3600" dirty="0" smtClean="0"/>
              <a:t>1,2.3.4</a:t>
            </a:r>
            <a:r>
              <a:rPr lang="en-US" sz="3600" dirty="0"/>
              <a:t> </a:t>
            </a:r>
            <a:r>
              <a:rPr lang="th-TH" sz="3600" dirty="0" smtClean="0"/>
              <a:t>ระบุประเภทต่างด้าว</a:t>
            </a:r>
            <a:endParaRPr lang="th-TH" sz="3600" dirty="0" smtClean="0">
              <a:cs typeface="+mj-cs"/>
            </a:endParaRPr>
          </a:p>
          <a:p>
            <a:r>
              <a:rPr lang="th-TH" sz="3600" dirty="0" smtClean="0">
                <a:cs typeface="+mj-cs"/>
              </a:rPr>
              <a:t>งานบริการ </a:t>
            </a:r>
            <a:r>
              <a:rPr lang="en-US" sz="3600" dirty="0" err="1" smtClean="0">
                <a:cs typeface="+mj-cs"/>
              </a:rPr>
              <a:t>anc</a:t>
            </a:r>
            <a:r>
              <a:rPr lang="en-US" sz="3600" dirty="0" smtClean="0">
                <a:cs typeface="+mj-cs"/>
              </a:rPr>
              <a:t>  pp newborn care  epi</a:t>
            </a:r>
          </a:p>
          <a:p>
            <a:r>
              <a:rPr lang="th-TH" sz="3600" dirty="0"/>
              <a:t>บันทึกพัฒนาการเพื่อออก</a:t>
            </a:r>
            <a:r>
              <a:rPr lang="en-US" sz="3600" dirty="0" err="1"/>
              <a:t>speacialpp</a:t>
            </a:r>
            <a:r>
              <a:rPr lang="th-TH" sz="3600" dirty="0"/>
              <a:t>เด็ก</a:t>
            </a:r>
          </a:p>
          <a:p>
            <a:r>
              <a:rPr lang="th-TH" sz="3600" dirty="0"/>
              <a:t>บันทึกเพื่อออกแฟ้ม</a:t>
            </a:r>
            <a:r>
              <a:rPr lang="en-US" sz="3600" dirty="0" err="1"/>
              <a:t>nutrion</a:t>
            </a:r>
            <a:r>
              <a:rPr lang="th-TH" sz="3600" dirty="0"/>
              <a:t>การใช้ขวดนมและนมแม่</a:t>
            </a:r>
          </a:p>
          <a:p>
            <a:r>
              <a:rPr lang="th-TH" sz="3600" dirty="0" smtClean="0">
                <a:cs typeface="+mj-cs"/>
              </a:rPr>
              <a:t>ประเมินสมรรถภาพผู้ป่วย  ผู้สูงอายุ ผู้พิการ</a:t>
            </a:r>
          </a:p>
          <a:p>
            <a:r>
              <a:rPr lang="en-US" sz="3600" dirty="0" smtClean="0">
                <a:cs typeface="+mj-cs"/>
              </a:rPr>
              <a:t> function  </a:t>
            </a:r>
          </a:p>
          <a:p>
            <a:r>
              <a:rPr lang="en-US" sz="3600" dirty="0" err="1" smtClean="0">
                <a:cs typeface="+mj-cs"/>
              </a:rPr>
              <a:t>Speacial</a:t>
            </a:r>
            <a:r>
              <a:rPr lang="en-US" sz="3600" dirty="0" smtClean="0">
                <a:cs typeface="+mj-cs"/>
              </a:rPr>
              <a:t> pp</a:t>
            </a:r>
            <a:r>
              <a:rPr lang="th-TH" sz="3600" dirty="0" smtClean="0">
                <a:cs typeface="+mj-cs"/>
              </a:rPr>
              <a:t>กลุ่ม </a:t>
            </a:r>
            <a:r>
              <a:rPr lang="en-US" sz="3600" dirty="0" smtClean="0">
                <a:cs typeface="+mj-cs"/>
              </a:rPr>
              <a:t>pap smear </a:t>
            </a:r>
            <a:r>
              <a:rPr lang="th-TH" sz="3600" dirty="0" smtClean="0">
                <a:cs typeface="+mj-cs"/>
              </a:rPr>
              <a:t>ตรวจนม สุขภาพจิตในรพ</a:t>
            </a:r>
            <a:r>
              <a:rPr lang="en-US" sz="3600" dirty="0" smtClean="0">
                <a:cs typeface="+mj-cs"/>
              </a:rPr>
              <a:t>. </a:t>
            </a:r>
            <a:r>
              <a:rPr lang="th-TH" sz="3600" dirty="0" smtClean="0">
                <a:cs typeface="+mj-cs"/>
              </a:rPr>
              <a:t>บำบัดบุหรี่ สุรา </a:t>
            </a:r>
            <a:r>
              <a:rPr lang="th-TH" sz="3600" dirty="0" err="1" smtClean="0">
                <a:cs typeface="+mj-cs"/>
              </a:rPr>
              <a:t>ยาเสพติด</a:t>
            </a:r>
            <a:endParaRPr lang="en-US" sz="3600" dirty="0" smtClean="0">
              <a:cs typeface="+mj-cs"/>
            </a:endParaRPr>
          </a:p>
          <a:p>
            <a:r>
              <a:rPr lang="th-TH" sz="3600" dirty="0" smtClean="0">
                <a:cs typeface="+mj-cs"/>
              </a:rPr>
              <a:t>คัดกรอง</a:t>
            </a:r>
            <a:r>
              <a:rPr lang="en-US" sz="3600" dirty="0" err="1" smtClean="0">
                <a:cs typeface="+mj-cs"/>
              </a:rPr>
              <a:t>va</a:t>
            </a:r>
            <a:r>
              <a:rPr lang="th-TH" sz="3600" dirty="0" smtClean="0">
                <a:cs typeface="+mj-cs"/>
              </a:rPr>
              <a:t>ในรพ</a:t>
            </a:r>
            <a:r>
              <a:rPr lang="en-US" sz="3600" dirty="0" smtClean="0">
                <a:cs typeface="+mj-cs"/>
              </a:rPr>
              <a:t>.</a:t>
            </a:r>
          </a:p>
          <a:p>
            <a:r>
              <a:rPr lang="th-TH" sz="3600" dirty="0" smtClean="0">
                <a:cs typeface="+mj-cs"/>
              </a:rPr>
              <a:t>คัดกรอง</a:t>
            </a:r>
            <a:r>
              <a:rPr lang="en-US" sz="3600" dirty="0" err="1" smtClean="0">
                <a:cs typeface="+mj-cs"/>
              </a:rPr>
              <a:t>cvd</a:t>
            </a:r>
            <a:r>
              <a:rPr lang="en-US" sz="3600" dirty="0" smtClean="0">
                <a:cs typeface="+mj-cs"/>
              </a:rPr>
              <a:t> risk</a:t>
            </a:r>
            <a:r>
              <a:rPr lang="th-TH" sz="3600" dirty="0" smtClean="0">
                <a:cs typeface="+mj-cs"/>
              </a:rPr>
              <a:t>ในผู้ป่วยสูงอายุ</a:t>
            </a:r>
          </a:p>
          <a:p>
            <a:r>
              <a:rPr lang="th-TH" sz="3600" dirty="0" smtClean="0">
                <a:cs typeface="+mj-cs"/>
              </a:rPr>
              <a:t>บันทึกตรวจตา เท้าเบาหวาน ออกแฟ้ม</a:t>
            </a:r>
            <a:r>
              <a:rPr lang="en-US" sz="3600" dirty="0" smtClean="0">
                <a:cs typeface="+mj-cs"/>
              </a:rPr>
              <a:t>chronic </a:t>
            </a:r>
            <a:r>
              <a:rPr lang="en-US" sz="3600" dirty="0" err="1" smtClean="0">
                <a:cs typeface="+mj-cs"/>
              </a:rPr>
              <a:t>fu</a:t>
            </a:r>
            <a:endParaRPr lang="en-US" sz="3600" dirty="0" smtClean="0">
              <a:cs typeface="+mj-cs"/>
            </a:endParaRPr>
          </a:p>
          <a:p>
            <a:r>
              <a:rPr lang="th-TH" sz="3600" dirty="0" smtClean="0">
                <a:cs typeface="+mj-cs"/>
              </a:rPr>
              <a:t>บันทึกงานเยี่ยมบ้านผู้ป่วยต่อเนื่องจากรพ</a:t>
            </a:r>
            <a:r>
              <a:rPr lang="en-US" sz="3600" dirty="0" smtClean="0">
                <a:cs typeface="+mj-cs"/>
              </a:rPr>
              <a:t>.</a:t>
            </a:r>
            <a:endParaRPr lang="en-US" sz="3600" dirty="0">
              <a:cs typeface="+mj-cs"/>
            </a:endParaRPr>
          </a:p>
          <a:p>
            <a:r>
              <a:rPr lang="th-TH" sz="3600" dirty="0" smtClean="0">
                <a:cs typeface="+mj-cs"/>
              </a:rPr>
              <a:t>การบันทึกแฟ้มรับส่งต่อเพื่อส่งข้อมูลเข้าระบบ</a:t>
            </a:r>
            <a:r>
              <a:rPr lang="en-US" sz="3600" dirty="0" err="1" smtClean="0">
                <a:cs typeface="+mj-cs"/>
              </a:rPr>
              <a:t>thai</a:t>
            </a:r>
            <a:r>
              <a:rPr lang="en-US" sz="3600" dirty="0" smtClean="0">
                <a:cs typeface="+mj-cs"/>
              </a:rPr>
              <a:t> refer</a:t>
            </a:r>
          </a:p>
          <a:p>
            <a:r>
              <a:rPr lang="th-TH" sz="3600" dirty="0" smtClean="0">
                <a:cs typeface="+mj-cs"/>
              </a:rPr>
              <a:t>บันทึกงานทันตก</a:t>
            </a:r>
            <a:r>
              <a:rPr lang="th-TH" sz="3600" dirty="0" err="1" smtClean="0">
                <a:cs typeface="+mj-cs"/>
              </a:rPr>
              <a:t>รรม</a:t>
            </a:r>
            <a:r>
              <a:rPr lang="th-TH" sz="3600" dirty="0" smtClean="0">
                <a:cs typeface="+mj-cs"/>
              </a:rPr>
              <a:t>บริการ</a:t>
            </a:r>
          </a:p>
          <a:p>
            <a:pPr marL="0" indent="0">
              <a:buNone/>
            </a:pPr>
            <a:endParaRPr lang="th-TH" sz="3600" dirty="0" smtClean="0">
              <a:cs typeface="+mj-cs"/>
            </a:endParaRPr>
          </a:p>
          <a:p>
            <a:endParaRPr lang="th-TH" sz="3600" dirty="0" smtClean="0">
              <a:cs typeface="+mj-cs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งานความครอบคลุมบันทึก</a:t>
            </a: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jhcis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dirty="0"/>
              <a:t>งานสำรวจประชากร </a:t>
            </a:r>
            <a:r>
              <a:rPr lang="en-US" sz="3600" dirty="0"/>
              <a:t>type 1,2.3.4,</a:t>
            </a:r>
            <a:r>
              <a:rPr lang="th-TH" sz="3600" dirty="0"/>
              <a:t>ผู้</a:t>
            </a:r>
            <a:r>
              <a:rPr lang="th-TH" sz="3600" dirty="0" smtClean="0"/>
              <a:t>พิการข้อมูลพื้นฐาน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ความครอบคลุม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ANC, PP,NEWBORN, </a:t>
            </a:r>
          </a:p>
          <a:p>
            <a:pPr>
              <a:buFontTx/>
              <a:buChar char="-"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NEWBORN CARE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ที่รับบริการที่สถานพยาบาลอื่นๆ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>
              <a:buFontTx/>
              <a:buChar char="-"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EPI</a:t>
            </a:r>
          </a:p>
          <a:p>
            <a:pPr>
              <a:buFontTx/>
              <a:buChar char="-"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CHRONIC FU</a:t>
            </a:r>
          </a:p>
          <a:p>
            <a:pPr>
              <a:buFontTx/>
              <a:buChar char="-"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LAB FU</a:t>
            </a:r>
          </a:p>
          <a:p>
            <a:pPr>
              <a:buFontTx/>
              <a:buChar char="-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เยี่ยมบ้าน</a:t>
            </a: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pt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DHF,TB ,</a:t>
            </a: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HHC,Home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visit</a:t>
            </a:r>
          </a:p>
          <a:p>
            <a:pPr>
              <a:buFontTx/>
              <a:buChar char="-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งานคัดกรอง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NCD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ต้อกระจก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ผส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.</a:t>
            </a:r>
            <a:endParaRPr lang="th-TH" sz="3600" dirty="0" smtClean="0"/>
          </a:p>
          <a:p>
            <a:r>
              <a:rPr lang="th-TH" sz="3600" dirty="0" smtClean="0"/>
              <a:t>อนามัยโรงเรียน ภาวะโภชนาการ </a:t>
            </a:r>
            <a:r>
              <a:rPr lang="en-US" sz="3600" dirty="0" smtClean="0"/>
              <a:t>0-5</a:t>
            </a:r>
            <a:r>
              <a:rPr lang="th-TH" sz="3600" dirty="0" smtClean="0"/>
              <a:t>ปี</a:t>
            </a:r>
          </a:p>
          <a:p>
            <a:r>
              <a:rPr lang="en-US" sz="3600" dirty="0" smtClean="0"/>
              <a:t>,6-18</a:t>
            </a:r>
            <a:r>
              <a:rPr lang="th-TH" sz="3600" dirty="0" smtClean="0"/>
              <a:t>ปี</a:t>
            </a:r>
          </a:p>
          <a:p>
            <a:r>
              <a:rPr lang="th-TH" sz="3600" dirty="0" smtClean="0"/>
              <a:t>พัฒนาการ</a:t>
            </a:r>
          </a:p>
          <a:p>
            <a:r>
              <a:rPr lang="th-TH" sz="3600" dirty="0" smtClean="0"/>
              <a:t>ทันตก</a:t>
            </a:r>
            <a:r>
              <a:rPr lang="th-TH" sz="3600" dirty="0" err="1" smtClean="0"/>
              <a:t>รรม</a:t>
            </a:r>
            <a:r>
              <a:rPr lang="th-TH" sz="3600" dirty="0" smtClean="0"/>
              <a:t>ส่งเสริม</a:t>
            </a:r>
          </a:p>
          <a:p>
            <a:r>
              <a:rPr lang="th-TH" sz="3600" dirty="0" smtClean="0"/>
              <a:t>งานตรวจสารเคมีเกษตรกร</a:t>
            </a:r>
            <a:endParaRPr lang="th-TH" sz="3600" dirty="0"/>
          </a:p>
        </p:txBody>
      </p:sp>
      <p:sp>
        <p:nvSpPr>
          <p:cNvPr id="5" name="กระจาย 2 5"/>
          <p:cNvSpPr/>
          <p:nvPr/>
        </p:nvSpPr>
        <p:spPr>
          <a:xfrm>
            <a:off x="63655" y="32971"/>
            <a:ext cx="1919954" cy="158417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+mj-cs"/>
              </a:rPr>
              <a:t>HOT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15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cs typeface="+mj-cs"/>
              </a:rPr>
              <a:t>หัตถการสำคัญในงานทันตก</a:t>
            </a:r>
            <a:r>
              <a:rPr lang="th-TH" b="1" dirty="0" err="1" smtClean="0">
                <a:cs typeface="+mj-cs"/>
              </a:rPr>
              <a:t>รรม</a:t>
            </a:r>
            <a:endParaRPr lang="th-TH" b="1" dirty="0">
              <a:cs typeface="+mj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6888" cy="470912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600" dirty="0" smtClean="0">
                <a:cs typeface="+mj-cs"/>
              </a:rPr>
              <a:t>ตรวจช่องปาก </a:t>
            </a:r>
            <a:r>
              <a:rPr lang="en-US" sz="3600" dirty="0" smtClean="0">
                <a:cs typeface="+mj-cs"/>
              </a:rPr>
              <a:t>Full   </a:t>
            </a:r>
            <a:endParaRPr lang="th-TH" sz="3600" dirty="0" smtClean="0">
              <a:cs typeface="+mj-cs"/>
            </a:endParaRPr>
          </a:p>
          <a:p>
            <a:r>
              <a:rPr lang="th-TH" sz="3600" dirty="0" smtClean="0">
                <a:cs typeface="+mj-cs"/>
              </a:rPr>
              <a:t>เคลือบฟลูออไรด์ในเด็ก </a:t>
            </a:r>
          </a:p>
          <a:p>
            <a:r>
              <a:rPr lang="th-TH" sz="3600" dirty="0" smtClean="0">
                <a:cs typeface="+mj-cs"/>
              </a:rPr>
              <a:t>เคลือบฟลูออไรด์ในเด็กพร้อมขัด</a:t>
            </a:r>
          </a:p>
          <a:p>
            <a:r>
              <a:rPr lang="th-TH" sz="3600" dirty="0" smtClean="0">
                <a:cs typeface="+mj-cs"/>
              </a:rPr>
              <a:t>ฝึกแปรงฟันแบบลงมือปฏิบัติ </a:t>
            </a:r>
          </a:p>
          <a:p>
            <a:r>
              <a:rPr lang="th-TH" sz="3600" dirty="0">
                <a:cs typeface="+mj-cs"/>
              </a:rPr>
              <a:t>ฝึกแปรงฟันแบบลง</a:t>
            </a:r>
            <a:r>
              <a:rPr lang="th-TH" sz="3600" dirty="0" smtClean="0">
                <a:cs typeface="+mj-cs"/>
              </a:rPr>
              <a:t>มือปฏิบัติและ</a:t>
            </a:r>
            <a:r>
              <a:rPr lang="en-US" sz="3600" dirty="0" smtClean="0">
                <a:cs typeface="+mj-cs"/>
              </a:rPr>
              <a:t> </a:t>
            </a:r>
            <a:r>
              <a:rPr lang="en-US" sz="3600" dirty="0">
                <a:cs typeface="+mj-cs"/>
              </a:rPr>
              <a:t>plaque control </a:t>
            </a:r>
            <a:endParaRPr lang="en-US" sz="3600" dirty="0" smtClean="0">
              <a:cs typeface="+mj-cs"/>
            </a:endParaRPr>
          </a:p>
          <a:p>
            <a:r>
              <a:rPr lang="th-TH" sz="3600" dirty="0" smtClean="0">
                <a:cs typeface="+mj-cs"/>
              </a:rPr>
              <a:t>ขูดหินปูน</a:t>
            </a:r>
            <a:endParaRPr lang="th-TH" sz="3600" dirty="0">
              <a:cs typeface="+mj-cs"/>
            </a:endParaRPr>
          </a:p>
          <a:p>
            <a:endParaRPr lang="th-TH" sz="3600" dirty="0" smtClean="0">
              <a:cs typeface="+mj-cs"/>
            </a:endParaRPr>
          </a:p>
          <a:p>
            <a:pPr>
              <a:buNone/>
            </a:pPr>
            <a:endParaRPr lang="th-TH" sz="3600" dirty="0" smtClean="0">
              <a:cs typeface="+mj-cs"/>
            </a:endParaRPr>
          </a:p>
          <a:p>
            <a:pPr>
              <a:buNone/>
            </a:pPr>
            <a:endParaRPr lang="th-TH" sz="3600" dirty="0">
              <a:cs typeface="+mj-cs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508104" y="1628800"/>
            <a:ext cx="3168352" cy="460851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233-00-11</a:t>
            </a:r>
          </a:p>
          <a:p>
            <a:pPr>
              <a:buNone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237-70-20</a:t>
            </a:r>
          </a:p>
          <a:p>
            <a:pPr>
              <a:buNone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237-70-21</a:t>
            </a:r>
          </a:p>
          <a:p>
            <a:pPr>
              <a:buNone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233-86-10</a:t>
            </a:r>
          </a:p>
          <a:p>
            <a:pPr>
              <a:buNone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233-86-11</a:t>
            </a:r>
          </a:p>
          <a:p>
            <a:pPr>
              <a:buNone/>
            </a:pPr>
            <a:endParaRPr lang="th-TH" b="1" dirty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3600" b="1" dirty="0" smtClean="0">
                <a:cs typeface="+mj-cs"/>
              </a:rPr>
              <a:t>227-73-10,228-73-10</a:t>
            </a:r>
            <a:endParaRPr lang="en-US" sz="3600" b="1" dirty="0" smtClean="0">
              <a:latin typeface="Angsana New" pitchFamily="18" charset="-34"/>
              <a:cs typeface="+mj-cs"/>
            </a:endParaRPr>
          </a:p>
          <a:p>
            <a:endParaRPr lang="th-TH" sz="3600" dirty="0"/>
          </a:p>
        </p:txBody>
      </p:sp>
      <p:sp>
        <p:nvSpPr>
          <p:cNvPr id="9" name="กระจาย 2 5"/>
          <p:cNvSpPr/>
          <p:nvPr/>
        </p:nvSpPr>
        <p:spPr>
          <a:xfrm>
            <a:off x="179512" y="188640"/>
            <a:ext cx="1919954" cy="1584176"/>
          </a:xfrm>
          <a:prstGeom prst="irregularSeal2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+mj-cs"/>
              </a:rPr>
              <a:t>Exp.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76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cs typeface="+mj-cs"/>
              </a:rPr>
              <a:t>หัตถการสำคัญในงานทันตก</a:t>
            </a:r>
            <a:r>
              <a:rPr lang="th-TH" b="1" dirty="0" err="1" smtClean="0">
                <a:cs typeface="+mj-cs"/>
              </a:rPr>
              <a:t>รรม</a:t>
            </a:r>
            <a:endParaRPr lang="th-TH" b="1" dirty="0">
              <a:cs typeface="+mj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600" dirty="0" smtClean="0">
                <a:cs typeface="+mj-cs"/>
              </a:rPr>
              <a:t>เคลือบฟลูออไรด์ในผู้ใหญ่</a:t>
            </a:r>
          </a:p>
          <a:p>
            <a:r>
              <a:rPr lang="en-US" sz="3600" dirty="0" smtClean="0">
                <a:cs typeface="+mj-cs"/>
              </a:rPr>
              <a:t>Sealant</a:t>
            </a:r>
            <a:r>
              <a:rPr lang="th-TH" sz="3600" dirty="0" smtClean="0">
                <a:cs typeface="+mj-cs"/>
              </a:rPr>
              <a:t> ฟันแท้</a:t>
            </a:r>
          </a:p>
          <a:p>
            <a:r>
              <a:rPr lang="en-US" sz="3600" dirty="0" smtClean="0">
                <a:cs typeface="+mj-cs"/>
              </a:rPr>
              <a:t>Sealant </a:t>
            </a:r>
            <a:r>
              <a:rPr lang="th-TH" sz="3600" dirty="0" smtClean="0">
                <a:cs typeface="+mj-cs"/>
              </a:rPr>
              <a:t>ฟันน้ำนม</a:t>
            </a:r>
          </a:p>
          <a:p>
            <a:r>
              <a:rPr lang="th-TH" sz="3600" dirty="0" smtClean="0">
                <a:cs typeface="+mj-cs"/>
              </a:rPr>
              <a:t>อุดฟัน </a:t>
            </a:r>
            <a:r>
              <a:rPr lang="th-TH" sz="3600" dirty="0" err="1" smtClean="0">
                <a:cs typeface="+mj-cs"/>
              </a:rPr>
              <a:t>อมัลกัม</a:t>
            </a:r>
            <a:r>
              <a:rPr lang="th-TH" sz="3600" dirty="0" smtClean="0">
                <a:cs typeface="+mj-cs"/>
              </a:rPr>
              <a:t> ฟันน้ำนม</a:t>
            </a:r>
          </a:p>
          <a:p>
            <a:r>
              <a:rPr lang="th-TH" sz="3600" dirty="0" smtClean="0">
                <a:cs typeface="+mj-cs"/>
              </a:rPr>
              <a:t>อุดฟัน </a:t>
            </a:r>
            <a:r>
              <a:rPr lang="th-TH" sz="3600" dirty="0" err="1" smtClean="0">
                <a:cs typeface="+mj-cs"/>
              </a:rPr>
              <a:t>อมัลกัม</a:t>
            </a:r>
            <a:r>
              <a:rPr lang="th-TH" sz="3600" dirty="0" smtClean="0">
                <a:cs typeface="+mj-cs"/>
              </a:rPr>
              <a:t> ฟันแท้</a:t>
            </a:r>
          </a:p>
          <a:p>
            <a:r>
              <a:rPr lang="th-TH" sz="3600" dirty="0" smtClean="0">
                <a:cs typeface="+mj-cs"/>
              </a:rPr>
              <a:t>ถอนฟันน้ำนม</a:t>
            </a:r>
          </a:p>
          <a:p>
            <a:r>
              <a:rPr lang="th-TH" sz="3600" dirty="0" smtClean="0">
                <a:cs typeface="+mj-cs"/>
              </a:rPr>
              <a:t>ถอนฟันแท้</a:t>
            </a:r>
          </a:p>
          <a:p>
            <a:pPr marL="0" indent="0">
              <a:buNone/>
            </a:pPr>
            <a:endParaRPr lang="th-TH" sz="3600" dirty="0" smtClean="0"/>
          </a:p>
          <a:p>
            <a:endParaRPr lang="th-TH" sz="3600" dirty="0" smtClean="0">
              <a:cs typeface="+mj-cs"/>
            </a:endParaRPr>
          </a:p>
          <a:p>
            <a:endParaRPr lang="th-TH" sz="3600" dirty="0" smtClean="0">
              <a:cs typeface="+mj-cs"/>
            </a:endParaRPr>
          </a:p>
          <a:p>
            <a:pPr>
              <a:buNone/>
            </a:pPr>
            <a:endParaRPr lang="th-TH" sz="3600" dirty="0" smtClean="0">
              <a:cs typeface="+mj-cs"/>
            </a:endParaRPr>
          </a:p>
          <a:p>
            <a:pPr>
              <a:buNone/>
            </a:pPr>
            <a:endParaRPr lang="th-TH" sz="3600" dirty="0" smtClean="0">
              <a:cs typeface="+mj-cs"/>
            </a:endParaRPr>
          </a:p>
          <a:p>
            <a:pPr>
              <a:buNone/>
            </a:pPr>
            <a:endParaRPr lang="th-TH" sz="3600" dirty="0">
              <a:cs typeface="+mj-cs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238-70-20</a:t>
            </a:r>
          </a:p>
          <a:p>
            <a:pPr>
              <a:buNone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238-70-30</a:t>
            </a:r>
          </a:p>
          <a:p>
            <a:pPr>
              <a:buNone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237-70-30</a:t>
            </a:r>
          </a:p>
          <a:p>
            <a:pPr>
              <a:buNone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237-71-A1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ถึง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237-71-A4</a:t>
            </a:r>
          </a:p>
          <a:p>
            <a:pPr>
              <a:buNone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238-71-A1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ถึง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238-71-A4</a:t>
            </a:r>
          </a:p>
          <a:p>
            <a:pPr>
              <a:buNone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237-27-00</a:t>
            </a:r>
          </a:p>
          <a:p>
            <a:pPr>
              <a:buNone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238-27-70</a:t>
            </a:r>
          </a:p>
          <a:p>
            <a:pPr>
              <a:buNone/>
            </a:pP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3600" dirty="0"/>
          </a:p>
        </p:txBody>
      </p:sp>
      <p:sp>
        <p:nvSpPr>
          <p:cNvPr id="7" name="กระจาย 2 5"/>
          <p:cNvSpPr/>
          <p:nvPr/>
        </p:nvSpPr>
        <p:spPr>
          <a:xfrm>
            <a:off x="179512" y="188640"/>
            <a:ext cx="1919954" cy="1584176"/>
          </a:xfrm>
          <a:prstGeom prst="irregularSeal2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+mj-cs"/>
              </a:rPr>
              <a:t>Exp.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573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568952" cy="2331691"/>
          </a:xfr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6600" b="1" dirty="0" smtClean="0">
                <a:cs typeface="+mj-cs"/>
              </a:rPr>
              <a:t>การบันทึกงานรักษาทันตก</a:t>
            </a:r>
            <a:r>
              <a:rPr lang="th-TH" sz="6600" b="1" dirty="0" err="1" smtClean="0">
                <a:cs typeface="+mj-cs"/>
              </a:rPr>
              <a:t>รรม</a:t>
            </a:r>
            <a:r>
              <a:rPr lang="th-TH" sz="5400" b="1" dirty="0" smtClean="0">
                <a:cs typeface="+mj-cs"/>
              </a:rPr>
              <a:t/>
            </a:r>
            <a:br>
              <a:rPr lang="th-TH" sz="5400" b="1" dirty="0" smtClean="0">
                <a:cs typeface="+mj-cs"/>
              </a:rPr>
            </a:br>
            <a:r>
              <a:rPr lang="en-US" sz="4800" b="1" i="1" dirty="0"/>
              <a:t>FOR… </a:t>
            </a:r>
            <a:r>
              <a:rPr lang="en-US" sz="4800" b="1" i="1" dirty="0" smtClean="0"/>
              <a:t>JHCIS</a:t>
            </a:r>
            <a:endParaRPr lang="th-TH" sz="4800" b="1" dirty="0"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410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200" dirty="0">
                <a:cs typeface="+mj-cs"/>
              </a:rPr>
              <a:t>1</a:t>
            </a:r>
            <a:r>
              <a:rPr lang="en-US" sz="3200" dirty="0" smtClean="0">
                <a:cs typeface="+mj-cs"/>
              </a:rPr>
              <a:t>.</a:t>
            </a:r>
            <a:r>
              <a:rPr lang="th-TH" sz="3200" dirty="0" smtClean="0">
                <a:cs typeface="+mj-cs"/>
              </a:rPr>
              <a:t>เลือกหัวข้อการให้บริการ </a:t>
            </a:r>
            <a:r>
              <a:rPr lang="en-US" sz="3200" dirty="0" smtClean="0">
                <a:cs typeface="+mj-cs"/>
              </a:rPr>
              <a:t>( OP/PP Service ) </a:t>
            </a:r>
            <a:r>
              <a:rPr lang="th-TH" sz="3200" dirty="0" smtClean="0">
                <a:cs typeface="+mj-cs"/>
              </a:rPr>
              <a:t>ดังหมายเลข 1    โดยคลิกซ้าย 1 ครั้ง</a:t>
            </a:r>
            <a:endParaRPr lang="th-TH" sz="3200" dirty="0">
              <a:cs typeface="+mj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00201"/>
            <a:ext cx="8208912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28401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th-TH" sz="3200" b="1" dirty="0" smtClean="0">
                <a:cs typeface="+mj-cs"/>
              </a:rPr>
              <a:t>2.</a:t>
            </a:r>
            <a:r>
              <a:rPr lang="th-TH" sz="3200" dirty="0" smtClean="0">
                <a:cs typeface="+mj-cs"/>
              </a:rPr>
              <a:t>คลิกซ้าย 1 ครั้ง ที่ปุ่ม ค้นหา (ดังหมายเลข 1)</a:t>
            </a:r>
            <a:br>
              <a:rPr lang="th-TH" sz="3200" dirty="0" smtClean="0">
                <a:cs typeface="+mj-cs"/>
              </a:rPr>
            </a:br>
            <a:r>
              <a:rPr lang="th-TH" sz="3200" b="1" dirty="0" smtClean="0">
                <a:cs typeface="+mj-cs"/>
              </a:rPr>
              <a:t>3.</a:t>
            </a:r>
            <a:r>
              <a:rPr lang="th-TH" sz="3200" dirty="0" smtClean="0">
                <a:cs typeface="+mj-cs"/>
              </a:rPr>
              <a:t>ระบุวันที่ให้บริการ (ดังหมายเลข 2) แล้วกดปุ่ม  </a:t>
            </a:r>
            <a:r>
              <a:rPr lang="en-US" sz="3200" dirty="0" smtClean="0">
                <a:cs typeface="+mj-cs"/>
              </a:rPr>
              <a:t>OK</a:t>
            </a:r>
            <a:endParaRPr lang="th-TH" sz="3200" dirty="0">
              <a:cs typeface="+mj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9487"/>
            <a:ext cx="8229600" cy="436739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36048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42617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cs typeface="+mj-cs"/>
              </a:rPr>
              <a:t>4.</a:t>
            </a:r>
            <a:r>
              <a:rPr lang="th-TH" sz="3200" dirty="0" smtClean="0">
                <a:cs typeface="+mj-cs"/>
              </a:rPr>
              <a:t>ค้นหาชื่อ(หมายเลข 1)  สกุล (หมายเลข2)  เมื่อพบผู้รับบริการ จะปรากฏรายชื่อ (หมายเลข 3)  ให้คลิกซ้าย 1 ครั้งที่ชื่อผู้รับบริการจะปรากฏข้อความ ถามเพื่อยืนยันการให้บริการ  ให้คลิกปุ่ม </a:t>
            </a:r>
            <a:r>
              <a:rPr lang="en-US" sz="3200" dirty="0" smtClean="0">
                <a:cs typeface="+mj-cs"/>
              </a:rPr>
              <a:t>OK  </a:t>
            </a:r>
            <a:r>
              <a:rPr lang="th-TH" sz="3200" dirty="0" smtClean="0">
                <a:cs typeface="+mj-cs"/>
              </a:rPr>
              <a:t>(หมายเลข  4)</a:t>
            </a:r>
            <a:endParaRPr lang="th-TH" sz="3200" dirty="0">
              <a:cs typeface="+mj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7"/>
            <a:ext cx="8208912" cy="49060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11746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cs typeface="+mj-cs"/>
              </a:rPr>
              <a:t>ทบทวนประเด็นการบันทึกที่สำคัญ</a:t>
            </a:r>
            <a:endParaRPr lang="th-TH" b="1" dirty="0">
              <a:cs typeface="+mj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51520" y="1610634"/>
            <a:ext cx="4038600" cy="45259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th-TH" sz="3600" dirty="0" smtClean="0">
                <a:cs typeface="+mj-cs"/>
              </a:rPr>
              <a:t>ต่อ</a:t>
            </a:r>
            <a:endParaRPr lang="en-US" sz="3600" dirty="0" smtClean="0">
              <a:cs typeface="+mj-cs"/>
            </a:endParaRPr>
          </a:p>
          <a:p>
            <a:r>
              <a:rPr lang="en-US" sz="3600" dirty="0" err="1" smtClean="0">
                <a:cs typeface="+mj-cs"/>
              </a:rPr>
              <a:t>Speacial</a:t>
            </a:r>
            <a:r>
              <a:rPr lang="en-US" sz="3600" dirty="0" smtClean="0">
                <a:cs typeface="+mj-cs"/>
              </a:rPr>
              <a:t> pp</a:t>
            </a:r>
            <a:r>
              <a:rPr lang="th-TH" sz="3600" dirty="0" smtClean="0">
                <a:cs typeface="+mj-cs"/>
              </a:rPr>
              <a:t>กลุ่ม </a:t>
            </a:r>
            <a:r>
              <a:rPr lang="en-US" sz="3600" dirty="0" smtClean="0">
                <a:cs typeface="+mj-cs"/>
              </a:rPr>
              <a:t>pap smear </a:t>
            </a:r>
            <a:r>
              <a:rPr lang="th-TH" sz="3600" dirty="0" smtClean="0">
                <a:cs typeface="+mj-cs"/>
              </a:rPr>
              <a:t>ตรวจนม สุขภาพจิตในรพ</a:t>
            </a:r>
            <a:r>
              <a:rPr lang="en-US" sz="3600" dirty="0" smtClean="0">
                <a:cs typeface="+mj-cs"/>
              </a:rPr>
              <a:t>. </a:t>
            </a:r>
            <a:r>
              <a:rPr lang="th-TH" sz="3600" dirty="0" smtClean="0">
                <a:cs typeface="+mj-cs"/>
              </a:rPr>
              <a:t>บำบัดบุหรี่ สุรา </a:t>
            </a:r>
            <a:r>
              <a:rPr lang="th-TH" sz="3600" dirty="0" err="1" smtClean="0">
                <a:cs typeface="+mj-cs"/>
              </a:rPr>
              <a:t>ยาเสพติด</a:t>
            </a:r>
            <a:endParaRPr lang="en-US" sz="3600" dirty="0" smtClean="0">
              <a:cs typeface="+mj-cs"/>
            </a:endParaRPr>
          </a:p>
          <a:p>
            <a:r>
              <a:rPr lang="th-TH" sz="3600" dirty="0" smtClean="0">
                <a:cs typeface="+mj-cs"/>
              </a:rPr>
              <a:t>คัดกรอง</a:t>
            </a:r>
            <a:r>
              <a:rPr lang="en-US" sz="3600" dirty="0" err="1" smtClean="0">
                <a:cs typeface="+mj-cs"/>
              </a:rPr>
              <a:t>va</a:t>
            </a:r>
            <a:r>
              <a:rPr lang="th-TH" sz="3600" dirty="0" smtClean="0">
                <a:cs typeface="+mj-cs"/>
              </a:rPr>
              <a:t>ในรพ</a:t>
            </a:r>
            <a:r>
              <a:rPr lang="en-US" sz="3600" dirty="0" smtClean="0">
                <a:cs typeface="+mj-cs"/>
              </a:rPr>
              <a:t>.</a:t>
            </a:r>
          </a:p>
          <a:p>
            <a:r>
              <a:rPr lang="th-TH" sz="3600" dirty="0" smtClean="0">
                <a:cs typeface="+mj-cs"/>
              </a:rPr>
              <a:t>บันทึกงานเยี่ยมบ้านผู้ป่วยต่อเนื่องจากรพ</a:t>
            </a:r>
            <a:r>
              <a:rPr lang="en-US" sz="3600" dirty="0" smtClean="0">
                <a:cs typeface="+mj-cs"/>
              </a:rPr>
              <a:t>.</a:t>
            </a:r>
            <a:r>
              <a:rPr lang="en-US" sz="3600" dirty="0" err="1" smtClean="0">
                <a:cs typeface="+mj-cs"/>
              </a:rPr>
              <a:t>palaliative</a:t>
            </a:r>
            <a:r>
              <a:rPr lang="en-US" sz="3600" dirty="0" smtClean="0">
                <a:cs typeface="+mj-cs"/>
              </a:rPr>
              <a:t> care</a:t>
            </a:r>
            <a:endParaRPr lang="en-US" sz="3600" dirty="0">
              <a:cs typeface="+mj-cs"/>
            </a:endParaRPr>
          </a:p>
          <a:p>
            <a:r>
              <a:rPr lang="th-TH" sz="3600" dirty="0" smtClean="0">
                <a:cs typeface="+mj-cs"/>
              </a:rPr>
              <a:t>การบันทึกแฟ้มรับส่งต่อเพื่อส่งข้อมูลเข้าระบบ</a:t>
            </a:r>
            <a:r>
              <a:rPr lang="en-US" sz="3600" dirty="0" err="1" smtClean="0">
                <a:cs typeface="+mj-cs"/>
              </a:rPr>
              <a:t>thai</a:t>
            </a:r>
            <a:r>
              <a:rPr lang="en-US" sz="3600" dirty="0" smtClean="0">
                <a:cs typeface="+mj-cs"/>
              </a:rPr>
              <a:t> refer</a:t>
            </a:r>
          </a:p>
          <a:p>
            <a:r>
              <a:rPr lang="th-TH" sz="3600" dirty="0" smtClean="0">
                <a:cs typeface="+mj-cs"/>
              </a:rPr>
              <a:t>บันทึกงานทันตก</a:t>
            </a:r>
            <a:r>
              <a:rPr lang="th-TH" sz="3600" dirty="0" err="1" smtClean="0">
                <a:cs typeface="+mj-cs"/>
              </a:rPr>
              <a:t>รรม</a:t>
            </a:r>
            <a:r>
              <a:rPr lang="th-TH" sz="3600" dirty="0" smtClean="0">
                <a:cs typeface="+mj-cs"/>
              </a:rPr>
              <a:t>บริการ</a:t>
            </a:r>
          </a:p>
          <a:p>
            <a:pPr marL="0" indent="0">
              <a:buNone/>
            </a:pPr>
            <a:endParaRPr lang="th-TH" sz="3600" dirty="0" smtClean="0">
              <a:cs typeface="+mj-cs"/>
            </a:endParaRPr>
          </a:p>
          <a:p>
            <a:endParaRPr lang="th-TH" sz="3600" dirty="0" smtClean="0">
              <a:cs typeface="+mj-cs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jhcis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เยี่ยมบ้าน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pt DHF,TB ,</a:t>
            </a: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HHC,Home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visit </a:t>
            </a:r>
            <a:r>
              <a:rPr lang="en-US" sz="3600" dirty="0" err="1" smtClean="0"/>
              <a:t>palaliative</a:t>
            </a:r>
            <a:r>
              <a:rPr lang="en-US" sz="3600" dirty="0" smtClean="0"/>
              <a:t> care, community service, community activity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งานคัดกรอง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NCD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ต้อกระจก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ผส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.</a:t>
            </a:r>
            <a:endParaRPr lang="th-TH" sz="3600" dirty="0" smtClean="0"/>
          </a:p>
          <a:p>
            <a:r>
              <a:rPr lang="th-TH" sz="3600" dirty="0" smtClean="0"/>
              <a:t>งานตรวจสารเคมีเกษตรกร</a:t>
            </a:r>
          </a:p>
          <a:p>
            <a:r>
              <a:rPr lang="th-TH" sz="3600" dirty="0" smtClean="0"/>
              <a:t>ทันตก</a:t>
            </a:r>
            <a:r>
              <a:rPr lang="th-TH" sz="3600" dirty="0" err="1" smtClean="0"/>
              <a:t>รรม</a:t>
            </a:r>
            <a:r>
              <a:rPr lang="th-TH" sz="3600" dirty="0" smtClean="0"/>
              <a:t>ส่งเสริม</a:t>
            </a:r>
          </a:p>
          <a:p>
            <a:endParaRPr lang="th-TH" sz="3600" dirty="0"/>
          </a:p>
        </p:txBody>
      </p:sp>
      <p:sp>
        <p:nvSpPr>
          <p:cNvPr id="5" name="กระจาย 2 5"/>
          <p:cNvSpPr/>
          <p:nvPr/>
        </p:nvSpPr>
        <p:spPr>
          <a:xfrm>
            <a:off x="63655" y="32971"/>
            <a:ext cx="1919954" cy="158417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+mj-cs"/>
              </a:rPr>
              <a:t>HOT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93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435280" cy="92211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200" dirty="0" smtClean="0">
                <a:cs typeface="+mj-cs"/>
              </a:rPr>
              <a:t>5.</a:t>
            </a:r>
            <a:r>
              <a:rPr lang="th-TH" sz="3200" dirty="0" smtClean="0">
                <a:cs typeface="+mj-cs"/>
              </a:rPr>
              <a:t>ระบุอาการสำคัญ (ดังหมายเลข 1) และระบุ </a:t>
            </a:r>
            <a:r>
              <a:rPr lang="en-US" sz="3200" dirty="0" smtClean="0">
                <a:cs typeface="+mj-cs"/>
              </a:rPr>
              <a:t>vital sign </a:t>
            </a:r>
            <a:r>
              <a:rPr lang="th-TH" sz="3200" dirty="0" smtClean="0">
                <a:cs typeface="+mj-cs"/>
              </a:rPr>
              <a:t>(ดังหมายเลข 2) </a:t>
            </a:r>
            <a:endParaRPr lang="th-TH" sz="3200" dirty="0">
              <a:cs typeface="+mj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2"/>
            <a:ext cx="8229600" cy="315000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11746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200" dirty="0" smtClean="0">
                <a:cs typeface="+mj-cs"/>
              </a:rPr>
              <a:t>6.</a:t>
            </a:r>
            <a:r>
              <a:rPr lang="th-TH" sz="3200" dirty="0" smtClean="0">
                <a:cs typeface="+mj-cs"/>
              </a:rPr>
              <a:t>เลือกหัวข้อทันตะฯ (ดังหมายเลข 1)  และเลือกที่หัวข้อบันทึกทันตก</a:t>
            </a:r>
            <a:r>
              <a:rPr lang="th-TH" sz="3200" dirty="0" err="1" smtClean="0">
                <a:cs typeface="+mj-cs"/>
              </a:rPr>
              <a:t>รรม</a:t>
            </a:r>
            <a:r>
              <a:rPr lang="th-TH" sz="3200" dirty="0" smtClean="0">
                <a:cs typeface="+mj-cs"/>
              </a:rPr>
              <a:t>(ดังหมายเลข 2) เพื่อเข้างานรักษาทางทันตก</a:t>
            </a:r>
            <a:r>
              <a:rPr lang="th-TH" sz="3200" dirty="0" err="1" smtClean="0">
                <a:cs typeface="+mj-cs"/>
              </a:rPr>
              <a:t>รรม</a:t>
            </a:r>
            <a:endParaRPr lang="th-TH" sz="3200" dirty="0">
              <a:cs typeface="+mj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8229600" cy="35661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11746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36904" cy="15841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th-TH" sz="3200" dirty="0" smtClean="0">
                <a:cs typeface="+mj-cs"/>
              </a:rPr>
              <a:t>7.1เลือกรายการทันตก</a:t>
            </a:r>
            <a:r>
              <a:rPr lang="th-TH" sz="3200" dirty="0" err="1" smtClean="0">
                <a:cs typeface="+mj-cs"/>
              </a:rPr>
              <a:t>รรม</a:t>
            </a:r>
            <a:r>
              <a:rPr lang="th-TH" sz="3200" dirty="0" smtClean="0">
                <a:cs typeface="+mj-cs"/>
              </a:rPr>
              <a:t> (หมายเลข 1) เช่น </a:t>
            </a:r>
            <a:r>
              <a:rPr lang="en-US" sz="3200" dirty="0" smtClean="0">
                <a:cs typeface="+mj-cs"/>
              </a:rPr>
              <a:t> </a:t>
            </a:r>
            <a:r>
              <a:rPr lang="th-TH" sz="3200" dirty="0" smtClean="0">
                <a:cs typeface="+mj-cs"/>
              </a:rPr>
              <a:t>การขูดหินน้ำลาย </a:t>
            </a:r>
            <a:br>
              <a:rPr lang="th-TH" sz="3200" dirty="0" smtClean="0">
                <a:cs typeface="+mj-cs"/>
              </a:rPr>
            </a:br>
            <a:r>
              <a:rPr lang="th-TH" sz="3200" dirty="0" smtClean="0">
                <a:cs typeface="+mj-cs"/>
              </a:rPr>
              <a:t>7.2 ระบุซี่ฟัน (หมายเลข 2) </a:t>
            </a:r>
            <a:br>
              <a:rPr lang="th-TH" sz="3200" dirty="0" smtClean="0">
                <a:cs typeface="+mj-cs"/>
              </a:rPr>
            </a:br>
            <a:r>
              <a:rPr lang="th-TH" sz="3200" dirty="0" smtClean="0">
                <a:cs typeface="+mj-cs"/>
              </a:rPr>
              <a:t>7.3 ระบุรหัสวินิจฉัยโรคที่สอดคล้องกับหัตถการ (หมายเลข 3 ) เช่น </a:t>
            </a:r>
            <a:r>
              <a:rPr lang="en-US" sz="3200" dirty="0" smtClean="0">
                <a:cs typeface="+mj-cs"/>
              </a:rPr>
              <a:t>K02.10</a:t>
            </a:r>
            <a:endParaRPr lang="th-TH" sz="3200" dirty="0">
              <a:cs typeface="+mj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0"/>
          <a:stretch/>
        </p:blipFill>
        <p:spPr>
          <a:xfrm>
            <a:off x="611560" y="2132857"/>
            <a:ext cx="7704856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30165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8640960" cy="2331691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6600" b="1" dirty="0" smtClean="0">
                <a:cs typeface="+mj-cs"/>
              </a:rPr>
              <a:t>การบันทึกงานส่งเสริมทันตก</a:t>
            </a:r>
            <a:r>
              <a:rPr lang="th-TH" sz="6600" b="1" dirty="0" err="1" smtClean="0">
                <a:cs typeface="+mj-cs"/>
              </a:rPr>
              <a:t>รรม</a:t>
            </a:r>
            <a:r>
              <a:rPr lang="th-TH" sz="6000" b="1" dirty="0" smtClean="0">
                <a:cs typeface="+mj-cs"/>
              </a:rPr>
              <a:t/>
            </a:r>
            <a:br>
              <a:rPr lang="th-TH" sz="6000" b="1" dirty="0" smtClean="0">
                <a:cs typeface="+mj-cs"/>
              </a:rPr>
            </a:br>
            <a:r>
              <a:rPr lang="en-US" sz="5400" b="1" i="1" dirty="0"/>
              <a:t>FOR… </a:t>
            </a:r>
            <a:r>
              <a:rPr lang="en-US" sz="5400" b="1" i="1" dirty="0" smtClean="0"/>
              <a:t>JHCIS</a:t>
            </a:r>
            <a:endParaRPr lang="th-TH" sz="5400" b="1" dirty="0"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410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200" dirty="0">
                <a:cs typeface="+mj-cs"/>
              </a:rPr>
              <a:t>1</a:t>
            </a:r>
            <a:r>
              <a:rPr lang="en-US" sz="3200" dirty="0" smtClean="0">
                <a:cs typeface="+mj-cs"/>
              </a:rPr>
              <a:t>.</a:t>
            </a:r>
            <a:r>
              <a:rPr lang="th-TH" sz="3200" dirty="0" smtClean="0">
                <a:cs typeface="+mj-cs"/>
              </a:rPr>
              <a:t>เลือกหัวข้อการให้บริการ </a:t>
            </a:r>
            <a:r>
              <a:rPr lang="en-US" sz="3200" dirty="0" smtClean="0">
                <a:cs typeface="+mj-cs"/>
              </a:rPr>
              <a:t>( OP/PP Service ) </a:t>
            </a:r>
            <a:r>
              <a:rPr lang="th-TH" sz="3200" dirty="0" smtClean="0">
                <a:cs typeface="+mj-cs"/>
              </a:rPr>
              <a:t>ดังหมายเลข 1 โดยคลิกซ้าย 1 ครั้ง</a:t>
            </a:r>
            <a:endParaRPr lang="th-TH" sz="3200" dirty="0">
              <a:cs typeface="+mj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00201"/>
            <a:ext cx="8136904" cy="45259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245230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th-TH" sz="3200" b="1" dirty="0" smtClean="0">
                <a:cs typeface="+mj-cs"/>
              </a:rPr>
              <a:t>2.</a:t>
            </a:r>
            <a:r>
              <a:rPr lang="th-TH" sz="3200" dirty="0" smtClean="0">
                <a:cs typeface="+mj-cs"/>
              </a:rPr>
              <a:t>คลิกซ้าย 1 ครั้ง ที่ปุ่ม ค้นหา (ดังหมายเลข 1)</a:t>
            </a:r>
            <a:br>
              <a:rPr lang="th-TH" sz="3200" dirty="0" smtClean="0">
                <a:cs typeface="+mj-cs"/>
              </a:rPr>
            </a:br>
            <a:r>
              <a:rPr lang="th-TH" sz="3200" b="1" dirty="0" smtClean="0">
                <a:cs typeface="+mj-cs"/>
              </a:rPr>
              <a:t>3.</a:t>
            </a:r>
            <a:r>
              <a:rPr lang="th-TH" sz="3200" dirty="0" smtClean="0">
                <a:cs typeface="+mj-cs"/>
              </a:rPr>
              <a:t>ระบุวันที่ให้บริการ (ดังหมายเลข 2) แล้วกดปุ่ม  </a:t>
            </a:r>
            <a:r>
              <a:rPr lang="en-US" sz="3200" dirty="0" smtClean="0">
                <a:cs typeface="+mj-cs"/>
              </a:rPr>
              <a:t>OK</a:t>
            </a:r>
            <a:endParaRPr lang="th-TH" sz="3200" dirty="0">
              <a:cs typeface="+mj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9487"/>
            <a:ext cx="8229600" cy="436739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9572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2617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cs typeface="+mj-cs"/>
              </a:rPr>
              <a:t>4.</a:t>
            </a:r>
            <a:r>
              <a:rPr lang="th-TH" sz="3200" dirty="0" smtClean="0">
                <a:cs typeface="+mj-cs"/>
              </a:rPr>
              <a:t>ค้นหาชื่อ(หมายเลข 1)  สกุล (หมายเลข2)  เมื่อพบผู้รับบริการ จะปรากฏรายชื่อ (หมายเลข 3)  ให้คลิกซ้าย 1 ครั้งที่ชื่อผู้รับบริการจะปรากฏข้อความ ถามเพื่อยืนยันการให้บริการ  ให้คลิกปุ่ม </a:t>
            </a:r>
            <a:r>
              <a:rPr lang="en-US" sz="3200" dirty="0" smtClean="0">
                <a:cs typeface="+mj-cs"/>
              </a:rPr>
              <a:t>OK  </a:t>
            </a:r>
            <a:r>
              <a:rPr lang="th-TH" sz="3200" dirty="0" smtClean="0">
                <a:cs typeface="+mj-cs"/>
              </a:rPr>
              <a:t>(หมายเลข  4)</a:t>
            </a:r>
            <a:endParaRPr lang="th-TH" sz="3200" dirty="0">
              <a:cs typeface="+mj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5"/>
            <a:ext cx="7704856" cy="49060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38315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7"/>
            <a:ext cx="8640960" cy="92211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200" dirty="0" smtClean="0">
                <a:cs typeface="+mj-cs"/>
              </a:rPr>
              <a:t>5.</a:t>
            </a:r>
            <a:r>
              <a:rPr lang="th-TH" sz="3200" dirty="0" smtClean="0">
                <a:cs typeface="+mj-cs"/>
              </a:rPr>
              <a:t>ระบุอาการสำคัญ(ดังหมายเลข 1) และระบุ </a:t>
            </a:r>
            <a:r>
              <a:rPr lang="en-US" sz="3200" dirty="0" smtClean="0">
                <a:cs typeface="+mj-cs"/>
              </a:rPr>
              <a:t>vital sign </a:t>
            </a:r>
            <a:r>
              <a:rPr lang="th-TH" sz="3200" dirty="0" smtClean="0">
                <a:cs typeface="+mj-cs"/>
              </a:rPr>
              <a:t>(ดังหมายเลข 2) </a:t>
            </a:r>
            <a:endParaRPr lang="th-TH" sz="3200" dirty="0">
              <a:cs typeface="+mj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8"/>
            <a:ext cx="8229600" cy="315000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21656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200" dirty="0" smtClean="0">
                <a:cs typeface="+mj-cs"/>
              </a:rPr>
              <a:t>6.</a:t>
            </a:r>
            <a:r>
              <a:rPr lang="th-TH" sz="3200" dirty="0" smtClean="0">
                <a:cs typeface="+mj-cs"/>
              </a:rPr>
              <a:t>เลือกหัวข้อตรวจมะเร็ง</a:t>
            </a:r>
            <a:r>
              <a:rPr lang="en-US" sz="3200" dirty="0" smtClean="0">
                <a:cs typeface="+mj-cs"/>
              </a:rPr>
              <a:t>&amp;</a:t>
            </a:r>
            <a:r>
              <a:rPr lang="th-TH" sz="3200" dirty="0" smtClean="0">
                <a:cs typeface="+mj-cs"/>
              </a:rPr>
              <a:t>บริการอื่น(ดังหมายเลข 1) และเลือกหัวข้อการตรวจ</a:t>
            </a:r>
            <a:r>
              <a:rPr lang="th-TH" sz="3200" dirty="0" err="1" smtClean="0">
                <a:cs typeface="+mj-cs"/>
              </a:rPr>
              <a:t>ทันต</a:t>
            </a:r>
            <a:r>
              <a:rPr lang="th-TH" sz="3200" dirty="0" smtClean="0">
                <a:cs typeface="+mj-cs"/>
              </a:rPr>
              <a:t>สาธารณสุข(สุขภาพช่องปาก) (ดังหมายเลข 2)</a:t>
            </a:r>
            <a:endParaRPr lang="th-TH" sz="3200" dirty="0">
              <a:cs typeface="+mj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4"/>
            <a:ext cx="8136904" cy="473533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26092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98179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th-TH" sz="3200" dirty="0" smtClean="0">
                <a:cs typeface="+mj-cs"/>
              </a:rPr>
              <a:t>7.1ลงรายละเอียดการตรวจช่องปาก</a:t>
            </a:r>
            <a:r>
              <a:rPr lang="en-US" sz="3200" dirty="0" smtClean="0">
                <a:cs typeface="+mj-cs"/>
              </a:rPr>
              <a:t> </a:t>
            </a:r>
            <a:r>
              <a:rPr lang="th-TH" sz="3200" dirty="0" smtClean="0">
                <a:cs typeface="+mj-cs"/>
              </a:rPr>
              <a:t>(ดังหมายเลข 1)</a:t>
            </a:r>
            <a:br>
              <a:rPr lang="th-TH" sz="3200" dirty="0" smtClean="0">
                <a:cs typeface="+mj-cs"/>
              </a:rPr>
            </a:br>
            <a:r>
              <a:rPr lang="th-TH" sz="3200" dirty="0" smtClean="0">
                <a:cs typeface="+mj-cs"/>
              </a:rPr>
              <a:t>7.2เลือกผู้ให้บริการ </a:t>
            </a:r>
            <a:r>
              <a:rPr lang="th-TH" sz="3200" dirty="0">
                <a:cs typeface="+mj-cs"/>
              </a:rPr>
              <a:t>(ดังหมายเลข </a:t>
            </a:r>
            <a:r>
              <a:rPr lang="th-TH" sz="3200" dirty="0" smtClean="0">
                <a:cs typeface="+mj-cs"/>
              </a:rPr>
              <a:t>2)</a:t>
            </a:r>
            <a:br>
              <a:rPr lang="th-TH" sz="3200" dirty="0" smtClean="0">
                <a:cs typeface="+mj-cs"/>
              </a:rPr>
            </a:br>
            <a:r>
              <a:rPr lang="th-TH" sz="3200" dirty="0" smtClean="0">
                <a:cs typeface="+mj-cs"/>
              </a:rPr>
              <a:t>7.3 กดปุ่มบันทึกผลการตรวจช่องภาพช่องปาก </a:t>
            </a:r>
            <a:r>
              <a:rPr lang="th-TH" sz="3200" dirty="0">
                <a:cs typeface="+mj-cs"/>
              </a:rPr>
              <a:t>(ดังหมายเลข </a:t>
            </a:r>
            <a:r>
              <a:rPr lang="th-TH" sz="3200" dirty="0" smtClean="0">
                <a:cs typeface="+mj-cs"/>
              </a:rPr>
              <a:t>3)</a:t>
            </a:r>
            <a:endParaRPr lang="th-TH" sz="3200" dirty="0">
              <a:cs typeface="+mj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8251"/>
            <a:ext cx="8229600" cy="394986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290688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199" y="231559"/>
            <a:ext cx="8401081" cy="626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232248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th-TH" sz="3200" dirty="0" smtClean="0">
                <a:cs typeface="+mj-cs"/>
              </a:rPr>
              <a:t>8.1 คลิกที่หัวข้อวินิจฉัย-จ่ายยา-เวชภัณฑ์(ดังหมายเลข 1)</a:t>
            </a:r>
            <a:br>
              <a:rPr lang="th-TH" sz="3200" dirty="0" smtClean="0">
                <a:cs typeface="+mj-cs"/>
              </a:rPr>
            </a:br>
            <a:r>
              <a:rPr lang="th-TH" sz="3200" dirty="0" smtClean="0">
                <a:cs typeface="+mj-cs"/>
              </a:rPr>
              <a:t>8.2</a:t>
            </a:r>
            <a:r>
              <a:rPr lang="en-US" sz="3200" dirty="0" smtClean="0">
                <a:cs typeface="+mj-cs"/>
              </a:rPr>
              <a:t> </a:t>
            </a:r>
            <a:r>
              <a:rPr lang="th-TH" sz="3200" dirty="0" smtClean="0">
                <a:cs typeface="+mj-cs"/>
              </a:rPr>
              <a:t>ลงรหัส</a:t>
            </a:r>
            <a:r>
              <a:rPr lang="en-US" sz="3200" dirty="0" smtClean="0">
                <a:cs typeface="+mj-cs"/>
              </a:rPr>
              <a:t>ICD10 </a:t>
            </a:r>
            <a:r>
              <a:rPr lang="th-TH" sz="3200" dirty="0" smtClean="0">
                <a:cs typeface="+mj-cs"/>
              </a:rPr>
              <a:t>(ดังหมายเลข 2) สำหรับงานตรวจสุขภาพช่องปาก โปรแกรมจะใส่รหัส  </a:t>
            </a:r>
            <a:r>
              <a:rPr lang="en-US" sz="3200" dirty="0" smtClean="0">
                <a:cs typeface="+mj-cs"/>
              </a:rPr>
              <a:t>Z01.2 </a:t>
            </a:r>
            <a:r>
              <a:rPr lang="th-TH" sz="3200" dirty="0" smtClean="0">
                <a:cs typeface="+mj-cs"/>
              </a:rPr>
              <a:t>ให้อัตโนมัติ</a:t>
            </a:r>
            <a:br>
              <a:rPr lang="th-TH" sz="3200" dirty="0" smtClean="0">
                <a:cs typeface="+mj-cs"/>
              </a:rPr>
            </a:br>
            <a:r>
              <a:rPr lang="th-TH" sz="3200" dirty="0" smtClean="0">
                <a:cs typeface="+mj-cs"/>
              </a:rPr>
              <a:t>8.3 ลงรหัสหัตถการ (ดังหมายเลข 3) เมื่อตรวจสุขภาพช่องปาก โปรแกรมจะใส่หัตถการ 2330011 (การตรวจและประเมินสุขภาพช่องปาก) ให้อัตโนมัติ</a:t>
            </a:r>
            <a:endParaRPr lang="th-TH" sz="3200" dirty="0">
              <a:cs typeface="+mj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8208912" cy="428846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410787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988840"/>
            <a:ext cx="7772400" cy="2088232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7200" b="1" dirty="0" smtClean="0"/>
              <a:t>HDC  ON CLOUD</a:t>
            </a:r>
            <a:br>
              <a:rPr lang="en-US" sz="7200" b="1" dirty="0" smtClean="0"/>
            </a:br>
            <a:r>
              <a:rPr lang="th-TH" sz="7300" b="1" dirty="0" smtClean="0"/>
              <a:t>งานทันตก</a:t>
            </a:r>
            <a:r>
              <a:rPr lang="th-TH" sz="7300" b="1" dirty="0" err="1" smtClean="0"/>
              <a:t>รรม</a:t>
            </a:r>
            <a:endParaRPr lang="th-TH" sz="7300" b="1" dirty="0"/>
          </a:p>
        </p:txBody>
      </p:sp>
    </p:spTree>
    <p:extLst>
      <p:ext uri="{BB962C8B-B14F-4D97-AF65-F5344CB8AC3E}">
        <p14:creationId xmlns="" xmlns:p14="http://schemas.microsoft.com/office/powerpoint/2010/main" val="395717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1.พิมพ์  </a:t>
            </a:r>
            <a:r>
              <a:rPr lang="en-US" dirty="0">
                <a:hlinkClick r:id="rId2"/>
              </a:rPr>
              <a:t>http://cbi.hdc.moph.go.th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r>
              <a:rPr lang="th-TH" dirty="0" smtClean="0"/>
              <a:t>  </a:t>
            </a:r>
            <a:br>
              <a:rPr lang="th-TH" dirty="0" smtClean="0"/>
            </a:br>
            <a:r>
              <a:rPr lang="th-TH" dirty="0" smtClean="0"/>
              <a:t>(ดังหมายเลข 1 )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8925"/>
            <a:ext cx="8229600" cy="4008513"/>
          </a:xfrm>
        </p:spPr>
      </p:pic>
    </p:spTree>
    <p:extLst>
      <p:ext uri="{BB962C8B-B14F-4D97-AF65-F5344CB8AC3E}">
        <p14:creationId xmlns="" xmlns:p14="http://schemas.microsoft.com/office/powerpoint/2010/main" val="352927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42617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th-TH" dirty="0" smtClean="0"/>
              <a:t>2.คลิกซ้ายที่หัวข้อกลุ่มรายงานมาตรฐาน(ดังหมายเลข 2 )</a:t>
            </a:r>
            <a:br>
              <a:rPr lang="th-TH" dirty="0" smtClean="0"/>
            </a:br>
            <a:r>
              <a:rPr lang="th-TH" dirty="0" smtClean="0"/>
              <a:t>3.คลิกเลือกหัวข้อทันตก</a:t>
            </a:r>
            <a:r>
              <a:rPr lang="th-TH" dirty="0" err="1" smtClean="0"/>
              <a:t>รรม</a:t>
            </a:r>
            <a:r>
              <a:rPr lang="th-TH" dirty="0" smtClean="0"/>
              <a:t> (ดังหมายเลข 3)</a:t>
            </a:r>
            <a:endParaRPr lang="th-TH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7344815" cy="4525963"/>
          </a:xfrm>
        </p:spPr>
      </p:pic>
    </p:spTree>
    <p:extLst>
      <p:ext uri="{BB962C8B-B14F-4D97-AF65-F5344CB8AC3E}">
        <p14:creationId xmlns="" xmlns:p14="http://schemas.microsoft.com/office/powerpoint/2010/main" val="40668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42617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th-TH" dirty="0"/>
              <a:t>4</a:t>
            </a:r>
            <a:r>
              <a:rPr lang="th-TH" dirty="0" smtClean="0"/>
              <a:t>.คลิกเลือกรายงานตามต้องการ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5924783" cy="4525963"/>
          </a:xfrm>
        </p:spPr>
      </p:pic>
    </p:spTree>
    <p:extLst>
      <p:ext uri="{BB962C8B-B14F-4D97-AF65-F5344CB8AC3E}">
        <p14:creationId xmlns="" xmlns:p14="http://schemas.microsoft.com/office/powerpoint/2010/main" val="33533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062593" cy="5328592"/>
          </a:xfrm>
        </p:spPr>
      </p:pic>
    </p:spTree>
    <p:extLst>
      <p:ext uri="{BB962C8B-B14F-4D97-AF65-F5344CB8AC3E}">
        <p14:creationId xmlns="" xmlns:p14="http://schemas.microsoft.com/office/powerpoint/2010/main" val="34925823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กลุ่มหญิงตั้งครรภ์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ตรวจสุขภาพช่องปาก ในหญิงตั้งครรภ์ (คน) (ข้อ 10 </a:t>
            </a:r>
            <a:r>
              <a:rPr lang="en-US" dirty="0" smtClean="0"/>
              <a:t>HDC</a:t>
            </a:r>
            <a:r>
              <a:rPr lang="th-TH" dirty="0" smtClean="0"/>
              <a:t>)</a:t>
            </a:r>
            <a:endParaRPr lang="en-US" dirty="0" smtClean="0"/>
          </a:p>
          <a:p>
            <a:pPr marL="0" indent="0">
              <a:buNone/>
            </a:pPr>
            <a:endParaRPr lang="th-TH" dirty="0" smtClean="0"/>
          </a:p>
          <a:p>
            <a:r>
              <a:rPr lang="th-TH" dirty="0" smtClean="0"/>
              <a:t>ฝึกแปรงฟันแบบลงมือปฏิบัติ ในหญิงตั้งครรภ์(ครั้ง) (ข้อ 11 </a:t>
            </a:r>
            <a:r>
              <a:rPr lang="en-US" dirty="0" smtClean="0"/>
              <a:t>HDC</a:t>
            </a:r>
            <a:r>
              <a:rPr lang="th-TH" dirty="0" smtClean="0"/>
              <a:t>)</a:t>
            </a:r>
          </a:p>
          <a:p>
            <a:pPr marL="0" indent="0">
              <a:buNone/>
            </a:pPr>
            <a:endParaRPr lang="th-TH" dirty="0"/>
          </a:p>
          <a:p>
            <a:r>
              <a:rPr lang="th-TH" dirty="0" smtClean="0"/>
              <a:t>ฝึกแปรงฟันแบบลงมือปฏิบัติ และ</a:t>
            </a:r>
            <a:r>
              <a:rPr lang="en-US" dirty="0" smtClean="0"/>
              <a:t>plaque control </a:t>
            </a:r>
            <a:r>
              <a:rPr lang="th-TH" dirty="0" smtClean="0"/>
              <a:t>ในหญิงตั้งครรภ์(ครั้ง) (ข้อ 12 </a:t>
            </a:r>
            <a:r>
              <a:rPr lang="en-US" dirty="0" smtClean="0"/>
              <a:t>HDC</a:t>
            </a:r>
            <a:r>
              <a:rPr lang="th-TH" dirty="0" smtClean="0"/>
              <a:t>)</a:t>
            </a:r>
          </a:p>
          <a:p>
            <a:endParaRPr lang="en-US" dirty="0" smtClean="0"/>
          </a:p>
          <a:p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DENTTYPE = 1              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th-TH" dirty="0" smtClean="0"/>
              <a:t>ในแฟ้ม </a:t>
            </a:r>
            <a:r>
              <a:rPr lang="en-US" dirty="0" smtClean="0"/>
              <a:t>dental,1 </a:t>
            </a:r>
            <a:r>
              <a:rPr lang="th-TH" dirty="0" smtClean="0"/>
              <a:t>คือ หญิงตั้งครรภ์</a:t>
            </a:r>
            <a:r>
              <a:rPr lang="en-US" dirty="0" smtClean="0"/>
              <a:t>  )</a:t>
            </a:r>
            <a:endParaRPr lang="th-TH" dirty="0" smtClean="0"/>
          </a:p>
          <a:p>
            <a:endParaRPr lang="th-TH" dirty="0"/>
          </a:p>
          <a:p>
            <a:r>
              <a:rPr lang="th-TH" dirty="0" smtClean="0"/>
              <a:t>รหัสหัตถการ     2338610</a:t>
            </a:r>
          </a:p>
          <a:p>
            <a:endParaRPr lang="th-TH" dirty="0"/>
          </a:p>
          <a:p>
            <a:endParaRPr lang="th-TH" dirty="0" smtClean="0"/>
          </a:p>
          <a:p>
            <a:r>
              <a:rPr lang="th-TH" dirty="0" smtClean="0"/>
              <a:t>รหัสหัตถการ     2338611</a:t>
            </a:r>
          </a:p>
        </p:txBody>
      </p:sp>
    </p:spTree>
    <p:extLst>
      <p:ext uri="{BB962C8B-B14F-4D97-AF65-F5344CB8AC3E}">
        <p14:creationId xmlns="" xmlns:p14="http://schemas.microsoft.com/office/powerpoint/2010/main" val="342314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กลุ่มเด็ก 0-2 ปี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dirty="0" smtClean="0"/>
              <a:t>การตรวจช่องปากเด็ก 0-2 ปี (คน)(</a:t>
            </a:r>
            <a:r>
              <a:rPr lang="en-US" dirty="0" smtClean="0"/>
              <a:t>dental)</a:t>
            </a:r>
            <a:r>
              <a:rPr lang="th-TH" dirty="0" smtClean="0"/>
              <a:t>(ข้อ 13 </a:t>
            </a:r>
            <a:r>
              <a:rPr lang="en-US" dirty="0" smtClean="0"/>
              <a:t>HDC</a:t>
            </a:r>
            <a:r>
              <a:rPr lang="th-TH" dirty="0" smtClean="0"/>
              <a:t>)</a:t>
            </a:r>
            <a:endParaRPr lang="en-US" dirty="0" smtClean="0"/>
          </a:p>
          <a:p>
            <a:pPr marL="0" indent="0">
              <a:buNone/>
            </a:pPr>
            <a:endParaRPr lang="th-TH" dirty="0" smtClean="0"/>
          </a:p>
          <a:p>
            <a:r>
              <a:rPr lang="th-TH" dirty="0"/>
              <a:t>การฝึกทักษะการแปรงฟันในผู้ปกครองเด็ก 0-2 ปี(คน)</a:t>
            </a:r>
            <a:r>
              <a:rPr lang="th-TH" dirty="0" smtClean="0"/>
              <a:t>(ข้อ 14 </a:t>
            </a:r>
            <a:r>
              <a:rPr lang="en-US" dirty="0" smtClean="0"/>
              <a:t>HDC</a:t>
            </a:r>
            <a:r>
              <a:rPr lang="th-TH" dirty="0" smtClean="0"/>
              <a:t>)</a:t>
            </a:r>
          </a:p>
          <a:p>
            <a:pPr marL="0" indent="0">
              <a:buNone/>
            </a:pPr>
            <a:endParaRPr lang="th-TH" dirty="0"/>
          </a:p>
          <a:p>
            <a:r>
              <a:rPr lang="th-TH" dirty="0" smtClean="0"/>
              <a:t>การให้ฟลูออไรด์ในเด็ก 0-2 ปี(คน) (ข้อ 15,16 </a:t>
            </a:r>
            <a:r>
              <a:rPr lang="en-US" dirty="0" smtClean="0"/>
              <a:t>HDC</a:t>
            </a:r>
            <a:r>
              <a:rPr lang="th-TH" dirty="0" smtClean="0"/>
              <a:t>)</a:t>
            </a:r>
          </a:p>
          <a:p>
            <a:endParaRPr lang="en-US" dirty="0" smtClean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TIMESTAMPDIFF(YEAR, </a:t>
            </a:r>
            <a:r>
              <a:rPr lang="en-US" dirty="0" err="1" smtClean="0"/>
              <a:t>person.BIRTH,dental.date_serv</a:t>
            </a:r>
            <a:r>
              <a:rPr lang="en-US" dirty="0" smtClean="0"/>
              <a:t>) BETWEEN 0 AND 2</a:t>
            </a:r>
          </a:p>
          <a:p>
            <a:endParaRPr lang="th-TH" dirty="0"/>
          </a:p>
          <a:p>
            <a:r>
              <a:rPr lang="th-TH" dirty="0" smtClean="0"/>
              <a:t>รหัสหัตถการ     2338610</a:t>
            </a:r>
          </a:p>
          <a:p>
            <a:endParaRPr lang="th-TH" dirty="0"/>
          </a:p>
          <a:p>
            <a:endParaRPr lang="th-TH" dirty="0" smtClean="0"/>
          </a:p>
          <a:p>
            <a:r>
              <a:rPr lang="th-TH" dirty="0" smtClean="0"/>
              <a:t>รหัสหัตถการ    (2377020,2377021) </a:t>
            </a:r>
          </a:p>
        </p:txBody>
      </p:sp>
    </p:spTree>
    <p:extLst>
      <p:ext uri="{BB962C8B-B14F-4D97-AF65-F5344CB8AC3E}">
        <p14:creationId xmlns="" xmlns:p14="http://schemas.microsoft.com/office/powerpoint/2010/main" val="12168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กลุ่มเด็ก 3-5 ปี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dirty="0" smtClean="0"/>
              <a:t>การตรวจช่องปากเด็ก 3-5 ปี(คน)(</a:t>
            </a:r>
            <a:r>
              <a:rPr lang="en-US" dirty="0" smtClean="0"/>
              <a:t>dental)</a:t>
            </a:r>
            <a:r>
              <a:rPr lang="th-TH" dirty="0" smtClean="0"/>
              <a:t>(ข้อ 17 </a:t>
            </a:r>
            <a:r>
              <a:rPr lang="en-US" dirty="0" smtClean="0"/>
              <a:t>HDC</a:t>
            </a:r>
            <a:r>
              <a:rPr lang="th-TH" dirty="0" smtClean="0"/>
              <a:t>)</a:t>
            </a:r>
            <a:endParaRPr lang="en-US" dirty="0" smtClean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r>
              <a:rPr lang="th-TH" dirty="0" smtClean="0"/>
              <a:t>การให้ฟลูออไรด์ในเด็ก 3-5 ปี</a:t>
            </a:r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  (ข้อ 18,19 </a:t>
            </a:r>
            <a:r>
              <a:rPr lang="en-US" dirty="0" smtClean="0"/>
              <a:t>HDC</a:t>
            </a:r>
            <a:r>
              <a:rPr lang="th-TH" dirty="0" smtClean="0"/>
              <a:t>)</a:t>
            </a:r>
          </a:p>
          <a:p>
            <a:endParaRPr lang="en-US" dirty="0" smtClean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TIMESTAMPDIFF(YEAR, </a:t>
            </a:r>
            <a:r>
              <a:rPr lang="en-US" dirty="0" err="1" smtClean="0"/>
              <a:t>person.BIRTH,dental.date_serv</a:t>
            </a:r>
            <a:r>
              <a:rPr lang="en-US" dirty="0" smtClean="0"/>
              <a:t>) BETWEEN 3 AND 5</a:t>
            </a:r>
          </a:p>
          <a:p>
            <a:pPr marL="0" indent="0">
              <a:buNone/>
            </a:pPr>
            <a:endParaRPr lang="th-TH" dirty="0" smtClean="0"/>
          </a:p>
          <a:p>
            <a:r>
              <a:rPr lang="th-TH" dirty="0" smtClean="0"/>
              <a:t>รหัสหัตถการ    (2377020,2377021) </a:t>
            </a:r>
          </a:p>
        </p:txBody>
      </p:sp>
    </p:spTree>
    <p:extLst>
      <p:ext uri="{BB962C8B-B14F-4D97-AF65-F5344CB8AC3E}">
        <p14:creationId xmlns="" xmlns:p14="http://schemas.microsoft.com/office/powerpoint/2010/main" val="16848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กลุ่มผู้สูงอายุ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dirty="0" smtClean="0"/>
              <a:t>การตรวจช่องปากผู้สูงอายุ (คน)(</a:t>
            </a:r>
            <a:r>
              <a:rPr lang="en-US" dirty="0" smtClean="0"/>
              <a:t>dental)</a:t>
            </a:r>
            <a:r>
              <a:rPr lang="th-TH" dirty="0" smtClean="0"/>
              <a:t>(ข้อ 20 </a:t>
            </a:r>
            <a:r>
              <a:rPr lang="en-US" dirty="0" smtClean="0"/>
              <a:t>HDC</a:t>
            </a:r>
            <a:r>
              <a:rPr lang="th-TH" dirty="0" smtClean="0"/>
              <a:t>)</a:t>
            </a:r>
            <a:endParaRPr lang="en-US" dirty="0" smtClean="0"/>
          </a:p>
          <a:p>
            <a:pPr marL="0" indent="0">
              <a:buNone/>
            </a:pPr>
            <a:endParaRPr lang="th-TH" dirty="0" smtClean="0"/>
          </a:p>
          <a:p>
            <a:r>
              <a:rPr lang="th-TH" dirty="0"/>
              <a:t>การฝึกทักษะการแปรงฟันใน</a:t>
            </a:r>
            <a:r>
              <a:rPr lang="th-TH" dirty="0" smtClean="0"/>
              <a:t>ผู้สูงอายุ(</a:t>
            </a:r>
            <a:r>
              <a:rPr lang="th-TH" dirty="0"/>
              <a:t>คน)</a:t>
            </a:r>
            <a:r>
              <a:rPr lang="th-TH" dirty="0" smtClean="0"/>
              <a:t>(ข้อ 21 </a:t>
            </a:r>
            <a:r>
              <a:rPr lang="en-US" dirty="0" smtClean="0"/>
              <a:t>HDC</a:t>
            </a:r>
            <a:r>
              <a:rPr lang="th-TH" dirty="0" smtClean="0"/>
              <a:t>)</a:t>
            </a:r>
          </a:p>
          <a:p>
            <a:pPr marL="0" indent="0">
              <a:buNone/>
            </a:pPr>
            <a:endParaRPr lang="th-TH" dirty="0"/>
          </a:p>
          <a:p>
            <a:r>
              <a:rPr lang="th-TH" dirty="0" smtClean="0"/>
              <a:t>การให้ฟลูออไรด์ในผู้สูงอายุ         (ข้อ 22,23 </a:t>
            </a:r>
            <a:r>
              <a:rPr lang="en-US" dirty="0" smtClean="0"/>
              <a:t>HDC</a:t>
            </a:r>
            <a:r>
              <a:rPr lang="th-TH" dirty="0" smtClean="0"/>
              <a:t>)</a:t>
            </a:r>
          </a:p>
          <a:p>
            <a:endParaRPr lang="en-US" dirty="0" smtClean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TIMESTAMPDIFF(YEAR, </a:t>
            </a:r>
            <a:r>
              <a:rPr lang="en-US" dirty="0" err="1" smtClean="0"/>
              <a:t>person.BIRTH,dental.date_serv</a:t>
            </a:r>
            <a:r>
              <a:rPr lang="en-US" dirty="0" smtClean="0"/>
              <a:t>) &gt;= 60</a:t>
            </a:r>
          </a:p>
          <a:p>
            <a:endParaRPr lang="th-TH" dirty="0"/>
          </a:p>
          <a:p>
            <a:r>
              <a:rPr lang="th-TH" dirty="0" smtClean="0"/>
              <a:t>รหัสหัตถการ     2338610</a:t>
            </a:r>
          </a:p>
          <a:p>
            <a:pPr marL="0" indent="0">
              <a:buNone/>
            </a:pPr>
            <a:endParaRPr lang="th-TH" dirty="0" smtClean="0"/>
          </a:p>
          <a:p>
            <a:r>
              <a:rPr lang="th-TH" dirty="0" smtClean="0"/>
              <a:t>รหัสหัตถการ    (2387020,2387021) </a:t>
            </a:r>
          </a:p>
        </p:txBody>
      </p:sp>
    </p:spTree>
    <p:extLst>
      <p:ext uri="{BB962C8B-B14F-4D97-AF65-F5344CB8AC3E}">
        <p14:creationId xmlns="" xmlns:p14="http://schemas.microsoft.com/office/powerpoint/2010/main" val="36861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7172" y="142852"/>
            <a:ext cx="8710972" cy="654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หัตถการอื่นๆ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การเคลือบหลุมร่องฟัน</a:t>
            </a:r>
          </a:p>
          <a:p>
            <a:pPr marL="0" indent="0">
              <a:buNone/>
            </a:pPr>
            <a:endParaRPr lang="th-TH" dirty="0"/>
          </a:p>
          <a:p>
            <a:r>
              <a:rPr lang="th-TH" dirty="0" smtClean="0"/>
              <a:t>ฟลูออไรด์</a:t>
            </a:r>
          </a:p>
          <a:p>
            <a:pPr marL="0" indent="0">
              <a:buNone/>
            </a:pPr>
            <a:endParaRPr lang="th-TH" dirty="0" smtClean="0"/>
          </a:p>
          <a:p>
            <a:r>
              <a:rPr lang="en-US" dirty="0" smtClean="0"/>
              <a:t>PRR</a:t>
            </a:r>
          </a:p>
          <a:p>
            <a:r>
              <a:rPr lang="th-TH" dirty="0" smtClean="0"/>
              <a:t>ขูดหินปูน</a:t>
            </a:r>
            <a:endParaRPr lang="en-US" dirty="0" smtClean="0"/>
          </a:p>
          <a:p>
            <a:endParaRPr lang="th-TH" dirty="0" smtClean="0"/>
          </a:p>
          <a:p>
            <a:r>
              <a:rPr lang="th-TH" dirty="0" smtClean="0"/>
              <a:t>ถอนฟัน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smtClean="0"/>
              <a:t>(2387030)</a:t>
            </a:r>
            <a:endParaRPr lang="th-TH" dirty="0" smtClean="0"/>
          </a:p>
          <a:p>
            <a:endParaRPr lang="th-TH" dirty="0"/>
          </a:p>
          <a:p>
            <a:r>
              <a:rPr lang="th-TH" dirty="0" smtClean="0"/>
              <a:t>(2337010,2377020,2377021, 2387020,2387021)</a:t>
            </a:r>
            <a:endParaRPr lang="th-TH" dirty="0"/>
          </a:p>
          <a:p>
            <a:r>
              <a:rPr lang="th-TH" dirty="0" smtClean="0"/>
              <a:t>(2377040,2387040)</a:t>
            </a:r>
          </a:p>
          <a:p>
            <a:r>
              <a:rPr lang="th-TH" dirty="0" smtClean="0"/>
              <a:t>(2277310,2287310,2277320, 2287320,2367310)</a:t>
            </a:r>
          </a:p>
          <a:p>
            <a:r>
              <a:rPr lang="th-TH" dirty="0" smtClean="0"/>
              <a:t>(2372600,2372700,2381402, 2382600,2392700,2382770)</a:t>
            </a:r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333102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หัตถการอื่นๆ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38736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dirty="0" smtClean="0"/>
              <a:t>อุดฟัน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752528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dirty="0" smtClean="0"/>
              <a:t>2387179,23771A1,23771A2,23771A3,23771A4,23771B1,23771B2,23771B3,23771B4,23771C1,23771C2,23771C3,23871A1,23871A2,23871A3,</a:t>
            </a:r>
            <a:r>
              <a:rPr lang="pt-BR" dirty="0"/>
              <a:t> </a:t>
            </a:r>
            <a:r>
              <a:rPr lang="pt-BR" dirty="0" smtClean="0"/>
              <a:t>23871A4,23871B1,23871B2,23871B3,23871B4,23871C1,23871C2,23871C3,23871C4</a:t>
            </a:r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403999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หัตถการอื่นๆ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38736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dirty="0" smtClean="0"/>
              <a:t>รักษาคลองรากฟัน ฟันแท้ หน้า</a:t>
            </a:r>
          </a:p>
          <a:p>
            <a:r>
              <a:rPr lang="th-TH" dirty="0" smtClean="0"/>
              <a:t>รักษาคลองรากฟัน ฟันแท้ กรามน้อย</a:t>
            </a:r>
          </a:p>
          <a:p>
            <a:r>
              <a:rPr lang="th-TH" dirty="0" smtClean="0"/>
              <a:t>รักษาคลองรากฟัน ฟันแท้ กราม</a:t>
            </a:r>
          </a:p>
          <a:p>
            <a:r>
              <a:rPr lang="th-TH" dirty="0" smtClean="0"/>
              <a:t>รักษาคลองรากฟัน ฟันแท้ ที่ยุ่งยาก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752528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dirty="0" smtClean="0"/>
              <a:t>2387220,2387223,2387226</a:t>
            </a:r>
          </a:p>
          <a:p>
            <a:r>
              <a:rPr lang="th-TH" dirty="0" smtClean="0"/>
              <a:t>2387221,2387224,2387227</a:t>
            </a:r>
          </a:p>
          <a:p>
            <a:pPr marL="0" indent="0">
              <a:buNone/>
            </a:pPr>
            <a:endParaRPr lang="th-TH" dirty="0"/>
          </a:p>
          <a:p>
            <a:r>
              <a:rPr lang="th-TH" dirty="0" smtClean="0"/>
              <a:t>2387222,2387225,2387228</a:t>
            </a:r>
          </a:p>
          <a:p>
            <a:endParaRPr lang="th-TH" dirty="0"/>
          </a:p>
          <a:p>
            <a:r>
              <a:rPr lang="th-TH" dirty="0" smtClean="0"/>
              <a:t>2387230,2387232,2387240,2387241,</a:t>
            </a:r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     2387242,2387243,2387244,2387245,</a:t>
            </a:r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     2387250,2387251,2387252</a:t>
            </a:r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38540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หัตถการอื่นๆ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38736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dirty="0" smtClean="0"/>
              <a:t>รักษาทางปริทันต์ 3-4</a:t>
            </a:r>
          </a:p>
          <a:p>
            <a:endParaRPr lang="th-TH" dirty="0"/>
          </a:p>
          <a:p>
            <a:r>
              <a:rPr lang="th-TH" dirty="0" smtClean="0"/>
              <a:t>รักษาทางปริทันต์ 5-8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752528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dirty="0" smtClean="0"/>
              <a:t>2367320,2367330,2367340,2367388, 2387310,2387311</a:t>
            </a:r>
          </a:p>
          <a:p>
            <a:r>
              <a:rPr lang="th-TH" dirty="0" smtClean="0"/>
              <a:t>2387281,2387282,2387283,2387284, 2337310,2337311,2337312,2337313,  2367350,2367351,2367352,2367353, 2367354,2367355,2367360,2367361</a:t>
            </a:r>
            <a:r>
              <a:rPr lang="th-TH" smtClean="0"/>
              <a:t>, 2367362,2367370,2367371,2367372, 2367380,2367381,2387280,2364800</a:t>
            </a:r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294568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5856" y="4509122"/>
            <a:ext cx="4752528" cy="132343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th-TH" sz="8000" b="1" dirty="0" smtClean="0">
                <a:solidFill>
                  <a:srgbClr val="FFFF00"/>
                </a:solidFill>
                <a:cs typeface="+mj-cs"/>
              </a:rPr>
              <a:t>จบการนำเสนอ</a:t>
            </a:r>
            <a:endParaRPr lang="th-TH" sz="8000" b="1" dirty="0">
              <a:solidFill>
                <a:srgbClr val="FFFF00"/>
              </a:solidFill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645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0"/>
            <a:ext cx="8712622" cy="648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98966" cy="653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cs typeface="+mj-cs"/>
              </a:rPr>
              <a:t>PERSON</a:t>
            </a:r>
            <a:r>
              <a:rPr lang="th-TH" b="1" dirty="0" smtClean="0">
                <a:cs typeface="+mj-cs"/>
              </a:rPr>
              <a:t>ข้อมูลพื้นฐาน</a:t>
            </a:r>
            <a:endParaRPr lang="th-TH" b="1" dirty="0">
              <a:cs typeface="+mj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51520" y="1610634"/>
            <a:ext cx="4038600" cy="45259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err="1" smtClean="0">
                <a:cs typeface="+mj-cs"/>
              </a:rPr>
              <a:t>mit</a:t>
            </a:r>
            <a:r>
              <a:rPr lang="en-US" sz="3600" dirty="0" smtClean="0">
                <a:cs typeface="+mj-cs"/>
              </a:rPr>
              <a:t>-net </a:t>
            </a:r>
            <a:endParaRPr lang="th-TH" sz="3600" dirty="0" smtClean="0">
              <a:cs typeface="+mj-cs"/>
            </a:endParaRPr>
          </a:p>
          <a:p>
            <a:r>
              <a:rPr lang="th-TH" sz="3600" dirty="0" smtClean="0"/>
              <a:t>งานบันทึกข้อมูลประชากร </a:t>
            </a:r>
          </a:p>
          <a:p>
            <a:r>
              <a:rPr lang="th-TH" sz="3600" dirty="0" smtClean="0"/>
              <a:t>ต้องใส่</a:t>
            </a:r>
            <a:r>
              <a:rPr lang="en-US" sz="3600" dirty="0" smtClean="0"/>
              <a:t>13</a:t>
            </a:r>
            <a:r>
              <a:rPr lang="th-TH" sz="3600" dirty="0" smtClean="0"/>
              <a:t>หลักทุกคนถ้าไม่ใช่คนไทยไม่มีเลขต่างด้าวให้ใส่เลข</a:t>
            </a:r>
            <a:r>
              <a:rPr lang="en-US" sz="3600" dirty="0" smtClean="0"/>
              <a:t>gen</a:t>
            </a:r>
          </a:p>
          <a:p>
            <a:r>
              <a:rPr lang="en-US" sz="3600" dirty="0" err="1" smtClean="0"/>
              <a:t>updat</a:t>
            </a:r>
            <a:r>
              <a:rPr lang="th-TH" sz="3600" dirty="0" smtClean="0"/>
              <a:t>ที่อยู่ให้เป็นปัจจุบัน </a:t>
            </a:r>
            <a:r>
              <a:rPr lang="en-US" sz="3600" dirty="0"/>
              <a:t>type </a:t>
            </a:r>
            <a:r>
              <a:rPr lang="en-US" sz="3600" dirty="0" smtClean="0"/>
              <a:t>1,2.3.4</a:t>
            </a:r>
            <a:r>
              <a:rPr lang="en-US" sz="3600" dirty="0"/>
              <a:t> </a:t>
            </a:r>
            <a:endParaRPr lang="th-TH" sz="3600" dirty="0" smtClean="0"/>
          </a:p>
          <a:p>
            <a:r>
              <a:rPr lang="th-TH" sz="3600" dirty="0" smtClean="0"/>
              <a:t>ระบุประเภทต่างด้าว</a:t>
            </a:r>
            <a:endParaRPr lang="th-TH" sz="3600" dirty="0" smtClean="0">
              <a:cs typeface="+mj-cs"/>
            </a:endParaRPr>
          </a:p>
          <a:p>
            <a:pPr marL="0" indent="0">
              <a:buNone/>
            </a:pPr>
            <a:endParaRPr lang="th-TH" sz="3600" dirty="0" smtClean="0">
              <a:cs typeface="+mj-cs"/>
            </a:endParaRPr>
          </a:p>
          <a:p>
            <a:endParaRPr lang="th-TH" sz="3600" dirty="0" smtClean="0">
              <a:cs typeface="+mj-cs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JHCIS</a:t>
            </a:r>
          </a:p>
          <a:p>
            <a:r>
              <a:rPr lang="th-TH" sz="3600" dirty="0"/>
              <a:t>งานสำรวจประชากร </a:t>
            </a:r>
            <a:r>
              <a:rPr lang="en-US" sz="3600" dirty="0"/>
              <a:t>type 1,2.3.4</a:t>
            </a:r>
            <a:r>
              <a:rPr lang="en-US" sz="3600" dirty="0" smtClean="0"/>
              <a:t>,</a:t>
            </a:r>
            <a:endParaRPr lang="th-TH" sz="3600" dirty="0" smtClean="0"/>
          </a:p>
          <a:p>
            <a:r>
              <a:rPr lang="th-TH" sz="3600" dirty="0" smtClean="0"/>
              <a:t>ผู้พิการ</a:t>
            </a:r>
          </a:p>
          <a:p>
            <a:r>
              <a:rPr lang="th-TH" sz="3600" dirty="0" smtClean="0"/>
              <a:t>ข้อมูลพื้นฐาน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กระจาย 2 5"/>
          <p:cNvSpPr/>
          <p:nvPr/>
        </p:nvSpPr>
        <p:spPr>
          <a:xfrm>
            <a:off x="63655" y="32971"/>
            <a:ext cx="1919954" cy="158417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+mj-cs"/>
              </a:rPr>
              <a:t>HOT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93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2010</Words>
  <Application>Microsoft Office PowerPoint</Application>
  <PresentationFormat>นำเสนอทางหน้าจอ (4:3)</PresentationFormat>
  <Paragraphs>351</Paragraphs>
  <Slides>64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64</vt:i4>
      </vt:variant>
    </vt:vector>
  </HeadingPairs>
  <TitlesOfParts>
    <vt:vector size="65" baseType="lpstr">
      <vt:lpstr>Office Theme</vt:lpstr>
      <vt:lpstr>MIT NET&amp;JHCIS   8/8/2559</vt:lpstr>
      <vt:lpstr>ทบทวนประเด็นการบันทึกที่สำคัญ</vt:lpstr>
      <vt:lpstr>ทบทวนประเด็นการบันทึกที่สำคัญ</vt:lpstr>
      <vt:lpstr>ทบทวนประเด็นการบันทึกที่สำคัญ</vt:lpstr>
      <vt:lpstr>ภาพนิ่ง 5</vt:lpstr>
      <vt:lpstr>ภาพนิ่ง 6</vt:lpstr>
      <vt:lpstr>ภาพนิ่ง 7</vt:lpstr>
      <vt:lpstr>ภาพนิ่ง 8</vt:lpstr>
      <vt:lpstr>PERSONข้อมูลพื้นฐาน</vt:lpstr>
      <vt:lpstr>PERSONข้อมูลพื้นฐาน</vt:lpstr>
      <vt:lpstr>PERSONข้อมูลพื้นฐาน</vt:lpstr>
      <vt:lpstr>Pre natal, ANC ,Post natal</vt:lpstr>
      <vt:lpstr>Pre natal, ANC ,Post natal</vt:lpstr>
      <vt:lpstr>Pre natal, ANC ,Post natal</vt:lpstr>
      <vt:lpstr>Labor,Newborn,Newborn care </vt:lpstr>
      <vt:lpstr>EPI ,Nutrition,พัฒนาการ</vt:lpstr>
      <vt:lpstr>Nutrition,EPI</vt:lpstr>
      <vt:lpstr>Nutrition</vt:lpstr>
      <vt:lpstr>ภาพนิ่ง 19</vt:lpstr>
      <vt:lpstr>อนามัยโรงเรียน</vt:lpstr>
      <vt:lpstr>คัดกรองpap ,มะเร็งเต้านม</vt:lpstr>
      <vt:lpstr>ภาพนิ่ง 22</vt:lpstr>
      <vt:lpstr>Chronic ,chronicFu,labFu</vt:lpstr>
      <vt:lpstr>Speacial pp VA,CVD risk</vt:lpstr>
      <vt:lpstr>ภาพนิ่ง 25</vt:lpstr>
      <vt:lpstr>คัดกรองผู้สูงอายุ/พิการ ADL ,Functionl</vt:lpstr>
      <vt:lpstr>ภาพนิ่ง 27</vt:lpstr>
      <vt:lpstr>เยี่ยมบ้านHHC,Home visit</vt:lpstr>
      <vt:lpstr>ภาพนิ่ง 29</vt:lpstr>
      <vt:lpstr>ระบบส่งต่อcoc</vt:lpstr>
      <vt:lpstr>จิตเวช สุขภาพจิต บำบัดยาเสพติด</vt:lpstr>
      <vt:lpstr>งานอาชีวอนามัยและสิ่งแวดล้อม</vt:lpstr>
      <vt:lpstr>ทันตกรรมบริการ/ส่งเสริม</vt:lpstr>
      <vt:lpstr>หัตถการสำคัญในงานทันตกรรม</vt:lpstr>
      <vt:lpstr>หัตถการสำคัญในงานทันตกรรม</vt:lpstr>
      <vt:lpstr>การบันทึกงานรักษาทันตกรรม FOR… JHCIS</vt:lpstr>
      <vt:lpstr>1.เลือกหัวข้อการให้บริการ ( OP/PP Service ) ดังหมายเลข 1    โดยคลิกซ้าย 1 ครั้ง</vt:lpstr>
      <vt:lpstr>2.คลิกซ้าย 1 ครั้ง ที่ปุ่ม ค้นหา (ดังหมายเลข 1) 3.ระบุวันที่ให้บริการ (ดังหมายเลข 2) แล้วกดปุ่ม  OK</vt:lpstr>
      <vt:lpstr>4.ค้นหาชื่อ(หมายเลข 1)  สกุล (หมายเลข2)  เมื่อพบผู้รับบริการ จะปรากฏรายชื่อ (หมายเลข 3)  ให้คลิกซ้าย 1 ครั้งที่ชื่อผู้รับบริการจะปรากฏข้อความ ถามเพื่อยืนยันการให้บริการ  ให้คลิกปุ่ม OK  (หมายเลข  4)</vt:lpstr>
      <vt:lpstr>5.ระบุอาการสำคัญ (ดังหมายเลข 1) และระบุ vital sign (ดังหมายเลข 2) </vt:lpstr>
      <vt:lpstr>6.เลือกหัวข้อทันตะฯ (ดังหมายเลข 1)  และเลือกที่หัวข้อบันทึกทันตกรรม(ดังหมายเลข 2) เพื่อเข้างานรักษาทางทันตกรรม</vt:lpstr>
      <vt:lpstr>7.1เลือกรายการทันตกรรม (หมายเลข 1) เช่น  การขูดหินน้ำลาย  7.2 ระบุซี่ฟัน (หมายเลข 2)  7.3 ระบุรหัสวินิจฉัยโรคที่สอดคล้องกับหัตถการ (หมายเลข 3 ) เช่น K02.10</vt:lpstr>
      <vt:lpstr>การบันทึกงานส่งเสริมทันตกรรม FOR… JHCIS</vt:lpstr>
      <vt:lpstr>1.เลือกหัวข้อการให้บริการ ( OP/PP Service ) ดังหมายเลข 1 โดยคลิกซ้าย 1 ครั้ง</vt:lpstr>
      <vt:lpstr>2.คลิกซ้าย 1 ครั้ง ที่ปุ่ม ค้นหา (ดังหมายเลข 1) 3.ระบุวันที่ให้บริการ (ดังหมายเลข 2) แล้วกดปุ่ม  OK</vt:lpstr>
      <vt:lpstr>4.ค้นหาชื่อ(หมายเลข 1)  สกุล (หมายเลข2)  เมื่อพบผู้รับบริการ จะปรากฏรายชื่อ (หมายเลข 3)  ให้คลิกซ้าย 1 ครั้งที่ชื่อผู้รับบริการจะปรากฏข้อความ ถามเพื่อยืนยันการให้บริการ  ให้คลิกปุ่ม OK  (หมายเลข  4)</vt:lpstr>
      <vt:lpstr>5.ระบุอาการสำคัญ(ดังหมายเลข 1) และระบุ vital sign (ดังหมายเลข 2) </vt:lpstr>
      <vt:lpstr>6.เลือกหัวข้อตรวจมะเร็ง&amp;บริการอื่น(ดังหมายเลข 1) และเลือกหัวข้อการตรวจทันตสาธารณสุข(สุขภาพช่องปาก) (ดังหมายเลข 2)</vt:lpstr>
      <vt:lpstr>7.1ลงรายละเอียดการตรวจช่องปาก (ดังหมายเลข 1) 7.2เลือกผู้ให้บริการ (ดังหมายเลข 2) 7.3 กดปุ่มบันทึกผลการตรวจช่องภาพช่องปาก (ดังหมายเลข 3)</vt:lpstr>
      <vt:lpstr>8.1 คลิกที่หัวข้อวินิจฉัย-จ่ายยา-เวชภัณฑ์(ดังหมายเลข 1) 8.2 ลงรหัสICD10 (ดังหมายเลข 2) สำหรับงานตรวจสุขภาพช่องปาก โปรแกรมจะใส่รหัส  Z01.2 ให้อัตโนมัติ 8.3 ลงรหัสหัตถการ (ดังหมายเลข 3) เมื่อตรวจสุขภาพช่องปาก โปรแกรมจะใส่หัตถการ 2330011 (การตรวจและประเมินสุขภาพช่องปาก) ให้อัตโนมัติ</vt:lpstr>
      <vt:lpstr>HDC  ON CLOUD งานทันตกรรม</vt:lpstr>
      <vt:lpstr>1.พิมพ์  http://cbi.hdc.moph.go.th/    (ดังหมายเลข 1 )</vt:lpstr>
      <vt:lpstr>2.คลิกซ้ายที่หัวข้อกลุ่มรายงานมาตรฐาน(ดังหมายเลข 2 ) 3.คลิกเลือกหัวข้อทันตกรรม (ดังหมายเลข 3)</vt:lpstr>
      <vt:lpstr>4.คลิกเลือกรายงานตามต้องการ</vt:lpstr>
      <vt:lpstr>ภาพนิ่ง 55</vt:lpstr>
      <vt:lpstr>กลุ่มหญิงตั้งครรภ์</vt:lpstr>
      <vt:lpstr>กลุ่มเด็ก 0-2 ปี</vt:lpstr>
      <vt:lpstr>กลุ่มเด็ก 3-5 ปี</vt:lpstr>
      <vt:lpstr>กลุ่มผู้สูงอายุ</vt:lpstr>
      <vt:lpstr>หัตถการอื่นๆ</vt:lpstr>
      <vt:lpstr>หัตถการอื่นๆ</vt:lpstr>
      <vt:lpstr>หัตถการอื่นๆ</vt:lpstr>
      <vt:lpstr>หัตถการอื่นๆ</vt:lpstr>
      <vt:lpstr>ภาพนิ่ง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HDC  งานทันตกรรม</dc:title>
  <dc:creator>User</dc:creator>
  <cp:lastModifiedBy>insuranc</cp:lastModifiedBy>
  <cp:revision>152</cp:revision>
  <dcterms:created xsi:type="dcterms:W3CDTF">2015-11-26T02:40:32Z</dcterms:created>
  <dcterms:modified xsi:type="dcterms:W3CDTF">2016-08-08T09:15:18Z</dcterms:modified>
</cp:coreProperties>
</file>