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2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009DC-517C-4B61-A88F-E17D126F3018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2ED2B-8FED-4F16-AA16-9F4BAB25693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2ED2B-8FED-4F16-AA16-9F4BAB256931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B14D2-9D2F-438D-97CF-8CC5EB61FA7F}" type="datetimeFigureOut">
              <a:rPr lang="th-TH" smtClean="0"/>
              <a:pPr/>
              <a:t>19/03/60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08824-5221-4623-AB19-765FDCB906B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86058" y="2500298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2654078" y="1681443"/>
            <a:ext cx="1632178" cy="4001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ผู้ป่วยที่ได้รับยา 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ASA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7298" y="2428860"/>
            <a:ext cx="904415" cy="40011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81 mg/day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97015" y="2428860"/>
            <a:ext cx="989373" cy="40011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300 mg/day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5794" y="3428992"/>
            <a:ext cx="2214578" cy="707886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สามารถทำหัตถการได้โดยไม่ต้องหยุดยา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29000" y="3428992"/>
            <a:ext cx="3000396" cy="1631216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/>
              <a:t>สามารถทำหัตถการได้โดยไม่ต้องหยุด</a:t>
            </a:r>
            <a:r>
              <a:rPr lang="th-TH" sz="2000" dirty="0" smtClean="0"/>
              <a:t>ยายกเว้น</a:t>
            </a:r>
            <a:r>
              <a:rPr lang="th-TH" sz="2000" dirty="0"/>
              <a:t>เป็นผ่าตัดใหญ่หรือ</a:t>
            </a:r>
            <a:r>
              <a:rPr lang="th-TH" sz="2000" dirty="0" err="1"/>
              <a:t>ทันต</a:t>
            </a:r>
            <a:r>
              <a:rPr lang="th-TH" sz="2000" dirty="0" err="1" smtClean="0"/>
              <a:t>แพทย์</a:t>
            </a:r>
            <a:r>
              <a:rPr lang="th-TH" sz="2000" dirty="0" smtClean="0"/>
              <a:t>เจ้าของ</a:t>
            </a:r>
            <a:r>
              <a:rPr lang="th-TH" sz="2000" dirty="0"/>
              <a:t>ไข้ประเมินแล้วว่ามีความ</a:t>
            </a:r>
            <a:r>
              <a:rPr lang="th-TH" sz="2000" dirty="0" smtClean="0"/>
              <a:t>เสี่ยงต่อ</a:t>
            </a:r>
            <a:r>
              <a:rPr lang="th-TH" sz="2000" dirty="0"/>
              <a:t>ภาวะเลือดไหลไม่หยุดอาจพิจารณา</a:t>
            </a:r>
            <a:r>
              <a:rPr lang="th-TH" sz="2000" dirty="0" smtClean="0"/>
              <a:t>ส่งปรึกษา</a:t>
            </a:r>
            <a:r>
              <a:rPr lang="th-TH" sz="2000" dirty="0"/>
              <a:t>แพทย์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026327" y="5643570"/>
            <a:ext cx="2688557" cy="40011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ผู้ป่วยที่ได้รับยา </a:t>
            </a:r>
            <a:r>
              <a:rPr lang="en-US" sz="2000" dirty="0" err="1" smtClean="0">
                <a:latin typeface="Angsana New" pitchFamily="18" charset="-34"/>
                <a:cs typeface="Angsana New" pitchFamily="18" charset="-34"/>
              </a:rPr>
              <a:t>Clopidogrel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 (</a:t>
            </a:r>
            <a:r>
              <a:rPr lang="en-US" sz="2000" dirty="0" err="1" smtClean="0">
                <a:latin typeface="Angsana New" pitchFamily="18" charset="-34"/>
                <a:cs typeface="Angsana New" pitchFamily="18" charset="-34"/>
              </a:rPr>
              <a:t>Plavix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5992" y="6793072"/>
            <a:ext cx="2214578" cy="707886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พิจารณาส่งปรึกษาแพทย์ประจำตัวก่อนทำหัตถการ</a:t>
            </a:r>
          </a:p>
        </p:txBody>
      </p:sp>
      <p:sp>
        <p:nvSpPr>
          <p:cNvPr id="24" name="ลูกศรลง 23"/>
          <p:cNvSpPr/>
          <p:nvPr/>
        </p:nvSpPr>
        <p:spPr>
          <a:xfrm>
            <a:off x="1785926" y="2285984"/>
            <a:ext cx="142876" cy="142876"/>
          </a:xfrm>
          <a:prstGeom prst="down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6" name="ตัวเชื่อมต่อตรง 25"/>
          <p:cNvCxnSpPr/>
          <p:nvPr/>
        </p:nvCxnSpPr>
        <p:spPr>
          <a:xfrm rot="5400000">
            <a:off x="3329784" y="2170886"/>
            <a:ext cx="20002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ตัวเชื่อมต่อตรง 29"/>
          <p:cNvCxnSpPr/>
          <p:nvPr/>
        </p:nvCxnSpPr>
        <p:spPr>
          <a:xfrm>
            <a:off x="1857364" y="2285984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ลูกศรลง 31"/>
          <p:cNvSpPr/>
          <p:nvPr/>
        </p:nvSpPr>
        <p:spPr>
          <a:xfrm>
            <a:off x="4714884" y="2285984"/>
            <a:ext cx="142876" cy="142876"/>
          </a:xfrm>
          <a:prstGeom prst="down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3" name="ลูกศรลง 32"/>
          <p:cNvSpPr/>
          <p:nvPr/>
        </p:nvSpPr>
        <p:spPr>
          <a:xfrm>
            <a:off x="1785926" y="2857488"/>
            <a:ext cx="142876" cy="500066"/>
          </a:xfrm>
          <a:prstGeom prst="down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ลูกศรลง 33"/>
          <p:cNvSpPr/>
          <p:nvPr/>
        </p:nvSpPr>
        <p:spPr>
          <a:xfrm>
            <a:off x="4714884" y="2857488"/>
            <a:ext cx="142876" cy="500066"/>
          </a:xfrm>
          <a:prstGeom prst="down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ลูกศรลง 34"/>
          <p:cNvSpPr/>
          <p:nvPr/>
        </p:nvSpPr>
        <p:spPr>
          <a:xfrm>
            <a:off x="3286124" y="6143636"/>
            <a:ext cx="142876" cy="500066"/>
          </a:xfrm>
          <a:prstGeom prst="down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TextBox 35"/>
          <p:cNvSpPr txBox="1"/>
          <p:nvPr/>
        </p:nvSpPr>
        <p:spPr>
          <a:xfrm>
            <a:off x="571480" y="357158"/>
            <a:ext cx="6072230" cy="1123712"/>
          </a:xfrm>
          <a:prstGeom prst="round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แนวทาง</a:t>
            </a:r>
            <a:r>
              <a:rPr lang="th-TH" sz="2000" dirty="0" err="1" smtClean="0">
                <a:latin typeface="Angsana New" pitchFamily="18" charset="-34"/>
                <a:cs typeface="Angsana New" pitchFamily="18" charset="-34"/>
              </a:rPr>
              <a:t>ปฎิบัติ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ทางทันตก</a:t>
            </a:r>
            <a:r>
              <a:rPr lang="th-TH" sz="2000" dirty="0" err="1" smtClean="0">
                <a:latin typeface="Angsana New" pitchFamily="18" charset="-34"/>
                <a:cs typeface="Angsana New" pitchFamily="18" charset="-34"/>
              </a:rPr>
              <a:t>รรม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ในผู้ป่วยที่ได้รับยา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000" dirty="0" err="1" smtClean="0">
                <a:latin typeface="Angsana New" pitchFamily="18" charset="-34"/>
                <a:cs typeface="Angsana New" pitchFamily="18" charset="-34"/>
              </a:rPr>
              <a:t>Antiplatelet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เช่น 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ASA(Aspirin), </a:t>
            </a:r>
            <a:r>
              <a:rPr lang="en-US" sz="2000" dirty="0" err="1" smtClean="0">
                <a:latin typeface="Angsana New" pitchFamily="18" charset="-34"/>
                <a:cs typeface="Angsana New" pitchFamily="18" charset="-34"/>
              </a:rPr>
              <a:t>Clopidogrel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2000" dirty="0" err="1" smtClean="0">
                <a:latin typeface="Angsana New" pitchFamily="18" charset="-34"/>
                <a:cs typeface="Angsana New" pitchFamily="18" charset="-34"/>
              </a:rPr>
              <a:t>Plavix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Anticoagulants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ได้แก่ </a:t>
            </a:r>
            <a:r>
              <a:rPr lang="en-US" sz="2000" dirty="0" err="1" smtClean="0">
                <a:latin typeface="Angsana New" pitchFamily="18" charset="-34"/>
                <a:cs typeface="Angsana New" pitchFamily="18" charset="-34"/>
              </a:rPr>
              <a:t>Warfarin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(Coumadin, </a:t>
            </a:r>
            <a:r>
              <a:rPr lang="en-US" sz="2000" dirty="0" err="1" smtClean="0">
                <a:latin typeface="Angsana New" pitchFamily="18" charset="-34"/>
                <a:cs typeface="Angsana New" pitchFamily="18" charset="-34"/>
              </a:rPr>
              <a:t>Orfarin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)</a:t>
            </a:r>
            <a:br>
              <a:rPr lang="en-US" sz="2000" dirty="0" smtClean="0">
                <a:latin typeface="Angsana New" pitchFamily="18" charset="-34"/>
                <a:cs typeface="Angsana New" pitchFamily="18" charset="-34"/>
              </a:rPr>
            </a:br>
            <a:endParaRPr lang="th-TH" sz="2000" dirty="0"/>
          </a:p>
        </p:txBody>
      </p:sp>
      <p:sp>
        <p:nvSpPr>
          <p:cNvPr id="22" name="ชื่อเรื่อง 21"/>
          <p:cNvSpPr>
            <a:spLocks noGrp="1"/>
          </p:cNvSpPr>
          <p:nvPr>
            <p:ph type="title"/>
          </p:nvPr>
        </p:nvSpPr>
        <p:spPr>
          <a:xfrm>
            <a:off x="5429264" y="142844"/>
            <a:ext cx="1300150" cy="247174"/>
          </a:xfrm>
        </p:spPr>
        <p:txBody>
          <a:bodyPr>
            <a:noAutofit/>
          </a:bodyPr>
          <a:lstStyle/>
          <a:p>
            <a:r>
              <a:rPr lang="th-TH" sz="1200" dirty="0" smtClean="0"/>
              <a:t>พิมพ์ครั้งที่ 1 16/04/2558</a:t>
            </a:r>
            <a:endParaRPr lang="th-TH" sz="1200" dirty="0"/>
          </a:p>
        </p:txBody>
      </p:sp>
      <p:sp>
        <p:nvSpPr>
          <p:cNvPr id="23" name="ตัวยึดเนื้อหา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41" y="785786"/>
            <a:ext cx="2714643" cy="70788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ผู้ป่วยที่ได้รับยา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Anticoagulant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ได้แก่ </a:t>
            </a:r>
            <a:r>
              <a:rPr lang="en-US" sz="2000" dirty="0" err="1" smtClean="0">
                <a:latin typeface="Angsana New" pitchFamily="18" charset="-34"/>
                <a:cs typeface="Angsana New" pitchFamily="18" charset="-34"/>
              </a:rPr>
              <a:t>Warfarin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(Coumadin, </a:t>
            </a:r>
            <a:r>
              <a:rPr lang="en-US" sz="2000" dirty="0" err="1">
                <a:latin typeface="Angsana New" pitchFamily="18" charset="-34"/>
                <a:cs typeface="Angsana New" pitchFamily="18" charset="-34"/>
              </a:rPr>
              <a:t>Orfarin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)</a:t>
            </a:r>
            <a:endParaRPr lang="th-TH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8" y="2028750"/>
            <a:ext cx="3214710" cy="40011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>
                <a:latin typeface="Angsana New" pitchFamily="18" charset="-34"/>
                <a:cs typeface="Angsana New" pitchFamily="18" charset="-34"/>
              </a:rPr>
              <a:t>เจาะเลือดดูค่า 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PT(</a:t>
            </a:r>
            <a:r>
              <a:rPr lang="en-US" sz="2000" dirty="0" err="1">
                <a:latin typeface="Angsana New" pitchFamily="18" charset="-34"/>
                <a:cs typeface="Angsana New" pitchFamily="18" charset="-34"/>
              </a:rPr>
              <a:t>Prothrombin</a:t>
            </a:r>
            <a:r>
              <a:rPr lang="en-US" sz="2000" dirty="0">
                <a:latin typeface="Angsana New" pitchFamily="18" charset="-34"/>
                <a:cs typeface="Angsana New" pitchFamily="18" charset="-34"/>
              </a:rPr>
              <a:t> time), </a:t>
            </a:r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INR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22" y="3071802"/>
            <a:ext cx="1857388" cy="707886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INR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น้อยกว่า 1.5 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สามารถ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ทำหัตถการได้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 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52" y="3071802"/>
            <a:ext cx="2071702" cy="1015663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Angsana New" pitchFamily="18" charset="-34"/>
                <a:cs typeface="Angsana New" pitchFamily="18" charset="-34"/>
              </a:rPr>
              <a:t>INR 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มากกว่า 1.5</a:t>
            </a:r>
          </a:p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พิจารณา</a:t>
            </a:r>
            <a:r>
              <a:rPr lang="th-TH" sz="2000" dirty="0">
                <a:latin typeface="Angsana New" pitchFamily="18" charset="-34"/>
                <a:cs typeface="Angsana New" pitchFamily="18" charset="-34"/>
              </a:rPr>
              <a:t>ส่งปรึกษาแพทย์ประจำตัวก่อนทำหัตถการ</a:t>
            </a:r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 </a:t>
            </a:r>
            <a:endParaRPr lang="en-US" sz="2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ลูกศรลง 7"/>
          <p:cNvSpPr/>
          <p:nvPr/>
        </p:nvSpPr>
        <p:spPr>
          <a:xfrm>
            <a:off x="1785926" y="2786050"/>
            <a:ext cx="214314" cy="214314"/>
          </a:xfrm>
          <a:prstGeom prst="down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9" name="ตัวเชื่อมต่อตรง 8"/>
          <p:cNvCxnSpPr/>
          <p:nvPr/>
        </p:nvCxnSpPr>
        <p:spPr>
          <a:xfrm rot="5400000">
            <a:off x="3250405" y="2606661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1857364" y="2784462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ลูกศรลง 18"/>
          <p:cNvSpPr/>
          <p:nvPr/>
        </p:nvSpPr>
        <p:spPr>
          <a:xfrm>
            <a:off x="4643446" y="2786050"/>
            <a:ext cx="214314" cy="214314"/>
          </a:xfrm>
          <a:prstGeom prst="downArrow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ชื่อเรื่อง 10"/>
          <p:cNvSpPr>
            <a:spLocks noGrp="1"/>
          </p:cNvSpPr>
          <p:nvPr>
            <p:ph type="title"/>
          </p:nvPr>
        </p:nvSpPr>
        <p:spPr>
          <a:xfrm>
            <a:off x="5357826" y="357158"/>
            <a:ext cx="1214446" cy="285752"/>
          </a:xfrm>
        </p:spPr>
        <p:txBody>
          <a:bodyPr>
            <a:normAutofit/>
          </a:bodyPr>
          <a:lstStyle/>
          <a:p>
            <a:r>
              <a:rPr lang="th-TH" sz="1200" dirty="0" smtClean="0"/>
              <a:t>พิมพ์ครั้งที่ 1  16/04/2558</a:t>
            </a:r>
            <a:endParaRPr lang="th-TH" sz="1200" dirty="0"/>
          </a:p>
        </p:txBody>
      </p:sp>
      <p:sp>
        <p:nvSpPr>
          <p:cNvPr id="12" name="ตัวยึดเนื้อหา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141</Words>
  <Application>Microsoft Office PowerPoint</Application>
  <PresentationFormat>นำเสนอทางหน้าจอ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พิมพ์ครั้งที่ 1 16/04/2558</vt:lpstr>
      <vt:lpstr>พิมพ์ครั้งที่ 1  16/04/2558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gobie</dc:creator>
  <cp:lastModifiedBy>nurse</cp:lastModifiedBy>
  <cp:revision>7</cp:revision>
  <dcterms:created xsi:type="dcterms:W3CDTF">2015-05-12T02:03:00Z</dcterms:created>
  <dcterms:modified xsi:type="dcterms:W3CDTF">2017-03-19T11:14:13Z</dcterms:modified>
</cp:coreProperties>
</file>